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6"/>
  </p:sldMasterIdLst>
  <p:notesMasterIdLst>
    <p:notesMasterId r:id="rId36"/>
  </p:notesMasterIdLst>
  <p:handoutMasterIdLst>
    <p:handoutMasterId r:id="rId37"/>
  </p:handoutMasterIdLst>
  <p:sldIdLst>
    <p:sldId id="330" r:id="rId7"/>
    <p:sldId id="526" r:id="rId8"/>
    <p:sldId id="593" r:id="rId9"/>
    <p:sldId id="587" r:id="rId10"/>
    <p:sldId id="528" r:id="rId11"/>
    <p:sldId id="548" r:id="rId12"/>
    <p:sldId id="507" r:id="rId13"/>
    <p:sldId id="531" r:id="rId14"/>
    <p:sldId id="530" r:id="rId15"/>
    <p:sldId id="533" r:id="rId16"/>
    <p:sldId id="534" r:id="rId17"/>
    <p:sldId id="532" r:id="rId18"/>
    <p:sldId id="338" r:id="rId19"/>
    <p:sldId id="588" r:id="rId20"/>
    <p:sldId id="589" r:id="rId21"/>
    <p:sldId id="397" r:id="rId22"/>
    <p:sldId id="398" r:id="rId23"/>
    <p:sldId id="399" r:id="rId24"/>
    <p:sldId id="412" r:id="rId25"/>
    <p:sldId id="598" r:id="rId26"/>
    <p:sldId id="400" r:id="rId27"/>
    <p:sldId id="594" r:id="rId28"/>
    <p:sldId id="597" r:id="rId29"/>
    <p:sldId id="601" r:id="rId30"/>
    <p:sldId id="600" r:id="rId31"/>
    <p:sldId id="595" r:id="rId32"/>
    <p:sldId id="591" r:id="rId33"/>
    <p:sldId id="592" r:id="rId34"/>
    <p:sldId id="331" r:id="rId35"/>
  </p:sldIdLst>
  <p:sldSz cx="12192000" cy="6858000"/>
  <p:notesSz cx="7010400" cy="92964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8C4340-84A9-5AC8-3A7F-F3F91D350717}" name="Carrigan, Michael (HRSA)" initials="CM(" userId="S::MCarrigan@HRSA.Gov::233b9624-d2ec-497c-b12d-e037c85988d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ummings, Mackenzie (HRSA)" initials="CM(" lastIdx="1" clrIdx="0">
    <p:extLst>
      <p:ext uri="{19B8F6BF-5375-455C-9EA6-DF929625EA0E}">
        <p15:presenceInfo xmlns:p15="http://schemas.microsoft.com/office/powerpoint/2012/main" userId="S-1-5-21-1575576018-681398725-1848903544-490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F4D7B"/>
    <a:srgbClr val="800000"/>
    <a:srgbClr val="CCDDF1"/>
    <a:srgbClr val="EFCF5B"/>
    <a:srgbClr val="FFFF99"/>
    <a:srgbClr val="D0E1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88" autoAdjust="0"/>
    <p:restoredTop sz="94249" autoAdjust="0"/>
  </p:normalViewPr>
  <p:slideViewPr>
    <p:cSldViewPr>
      <p:cViewPr varScale="1">
        <p:scale>
          <a:sx n="63" d="100"/>
          <a:sy n="63" d="100"/>
        </p:scale>
        <p:origin x="492" y="56"/>
      </p:cViewPr>
      <p:guideLst>
        <p:guide orient="horz" pos="2160"/>
        <p:guide pos="3840"/>
      </p:guideLst>
    </p:cSldViewPr>
  </p:slideViewPr>
  <p:outlineViewPr>
    <p:cViewPr>
      <p:scale>
        <a:sx n="33" d="100"/>
        <a:sy n="33" d="100"/>
      </p:scale>
      <p:origin x="0" y="-95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1" d="100"/>
          <a:sy n="51"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microsoft.com/office/2018/10/relationships/authors" Targe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37765A-9514-4F86-AD80-4E5723627F65}"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FA9F16D8-D98B-4421-BCD8-0203FDDE3839}">
      <dgm:prSet phldrT="[Text]"/>
      <dgm:spPr>
        <a:ln cap="flat">
          <a:miter lim="800000"/>
        </a:ln>
        <a:effectLst>
          <a:softEdge rad="31750"/>
        </a:effectLst>
      </dgm:spPr>
      <dgm:t>
        <a:bodyPr/>
        <a:lstStyle/>
        <a:p>
          <a:r>
            <a:rPr lang="en-US" b="1" dirty="0"/>
            <a:t>People with HIV in care</a:t>
          </a:r>
        </a:p>
      </dgm:t>
      <dgm:extLst>
        <a:ext uri="{E40237B7-FDA0-4F09-8148-C483321AD2D9}">
          <dgm14:cNvPr xmlns:dgm14="http://schemas.microsoft.com/office/drawing/2010/diagram" id="0" name="" descr="People with HIV in care&#10; Improve viral suppression rates&#10; Decrease disparities&#10;People newly diagnosed with HIV&#10; Enhance linkage to care&#10; Enhance engagement in care&#10;People with HIV out of care&#10; Expand re-engagement in care&#10; Improve retention in care&#10;" title="Identifying the Challenges Ahead"/>
        </a:ext>
      </dgm:extLst>
    </dgm:pt>
    <dgm:pt modelId="{F4127382-994C-4EA4-A49C-9523ECF75592}" type="parTrans" cxnId="{5240AC7E-7F87-4929-801E-B4A08CFF770E}">
      <dgm:prSet/>
      <dgm:spPr/>
      <dgm:t>
        <a:bodyPr/>
        <a:lstStyle/>
        <a:p>
          <a:endParaRPr lang="en-US"/>
        </a:p>
      </dgm:t>
    </dgm:pt>
    <dgm:pt modelId="{07707418-420A-49DF-95FD-192762F0C0AD}" type="sibTrans" cxnId="{5240AC7E-7F87-4929-801E-B4A08CFF770E}">
      <dgm:prSet/>
      <dgm:spPr/>
      <dgm:t>
        <a:bodyPr/>
        <a:lstStyle/>
        <a:p>
          <a:endParaRPr lang="en-US"/>
        </a:p>
      </dgm:t>
    </dgm:pt>
    <dgm:pt modelId="{2F17185C-FAC2-408F-B442-90493A079263}">
      <dgm:prSet phldrT="[Text]"/>
      <dgm:spPr>
        <a:ln cap="flat">
          <a:bevel/>
        </a:ln>
        <a:effectLst>
          <a:softEdge rad="31750"/>
        </a:effectLst>
      </dgm:spPr>
      <dgm:t>
        <a:bodyPr/>
        <a:lstStyle/>
        <a:p>
          <a:r>
            <a:rPr lang="en-US" b="1" dirty="0"/>
            <a:t>Improve viral suppression rates</a:t>
          </a:r>
        </a:p>
      </dgm:t>
      <dgm:extLst>
        <a:ext uri="{E40237B7-FDA0-4F09-8148-C483321AD2D9}">
          <dgm14:cNvPr xmlns:dgm14="http://schemas.microsoft.com/office/drawing/2010/diagram" id="0" name="" descr="People with HIV in care&#10; Improve viral suppression rates&#10; Decrease disparities&#10;People newly diagnosed with HIV&#10; Enhance linkage to care&#10; Enhance engagement in care&#10;People with HIV out of care&#10; Expand re-engagement in care&#10; Improve retention in care&#10;" title="Identifying the Challenges Ahead"/>
        </a:ext>
      </dgm:extLst>
    </dgm:pt>
    <dgm:pt modelId="{0E1DEF01-92A0-40F7-B69B-89BD4C92E3C0}" type="parTrans" cxnId="{BB3F8274-730E-4C4F-892F-3CF36CD528BD}">
      <dgm:prSet/>
      <dgm:spPr/>
      <dgm:t>
        <a:bodyPr/>
        <a:lstStyle/>
        <a:p>
          <a:endParaRPr lang="en-US"/>
        </a:p>
      </dgm:t>
    </dgm:pt>
    <dgm:pt modelId="{E49C43F4-2CDF-48B8-8D20-2A3D8C125551}" type="sibTrans" cxnId="{BB3F8274-730E-4C4F-892F-3CF36CD528BD}">
      <dgm:prSet/>
      <dgm:spPr/>
      <dgm:t>
        <a:bodyPr/>
        <a:lstStyle/>
        <a:p>
          <a:endParaRPr lang="en-US"/>
        </a:p>
      </dgm:t>
    </dgm:pt>
    <dgm:pt modelId="{C6D9CFA4-F550-432E-8615-E83ABB3A6637}">
      <dgm:prSet phldrT="[Text]"/>
      <dgm:spPr>
        <a:ln cap="flat">
          <a:bevel/>
        </a:ln>
        <a:effectLst>
          <a:softEdge rad="31750"/>
        </a:effectLst>
      </dgm:spPr>
      <dgm:t>
        <a:bodyPr/>
        <a:lstStyle/>
        <a:p>
          <a:r>
            <a:rPr lang="en-US" b="1" dirty="0"/>
            <a:t>Decrease disparities</a:t>
          </a:r>
        </a:p>
      </dgm:t>
    </dgm:pt>
    <dgm:pt modelId="{E01E7AC2-ADC5-42B1-A757-5644360708B0}" type="parTrans" cxnId="{2077B0C5-EB00-41C4-AA16-5E1A78F8DFB3}">
      <dgm:prSet/>
      <dgm:spPr/>
      <dgm:t>
        <a:bodyPr/>
        <a:lstStyle/>
        <a:p>
          <a:endParaRPr lang="en-US"/>
        </a:p>
      </dgm:t>
    </dgm:pt>
    <dgm:pt modelId="{97AF7E35-D352-43F7-BB3E-54254E63A6FF}" type="sibTrans" cxnId="{2077B0C5-EB00-41C4-AA16-5E1A78F8DFB3}">
      <dgm:prSet/>
      <dgm:spPr/>
      <dgm:t>
        <a:bodyPr/>
        <a:lstStyle/>
        <a:p>
          <a:endParaRPr lang="en-US"/>
        </a:p>
      </dgm:t>
    </dgm:pt>
    <dgm:pt modelId="{AAD82ECF-DB84-4766-9F76-6356D7194CCC}">
      <dgm:prSet phldrT="[Text]"/>
      <dgm:spPr>
        <a:ln cap="flat">
          <a:bevel/>
        </a:ln>
        <a:effectLst>
          <a:softEdge rad="31750"/>
        </a:effectLst>
      </dgm:spPr>
      <dgm:t>
        <a:bodyPr/>
        <a:lstStyle/>
        <a:p>
          <a:r>
            <a:rPr lang="en-US" b="1" dirty="0"/>
            <a:t>People newly diagnosed with HIV</a:t>
          </a:r>
        </a:p>
      </dgm:t>
      <dgm:extLst>
        <a:ext uri="{E40237B7-FDA0-4F09-8148-C483321AD2D9}">
          <dgm14:cNvPr xmlns:dgm14="http://schemas.microsoft.com/office/drawing/2010/diagram" id="0" name="" descr="People with HIV in care&#10; Improve viral suppression rates&#10; Decrease disparities&#10;People newly diagnosed with HIV&#10; Enhance linkage to care&#10; Enhance engagement in care&#10;People with HIV out of care&#10; Expand re-engagement in care&#10; Improve retention in care&#10;" title="Identifying the Challenges Ahead"/>
        </a:ext>
      </dgm:extLst>
    </dgm:pt>
    <dgm:pt modelId="{154BB73C-988E-440C-AB40-FE37D5A5AFDC}" type="parTrans" cxnId="{3B6E34C5-54C3-4DC2-B8A7-5AEE176D7BF2}">
      <dgm:prSet/>
      <dgm:spPr/>
      <dgm:t>
        <a:bodyPr/>
        <a:lstStyle/>
        <a:p>
          <a:endParaRPr lang="en-US"/>
        </a:p>
      </dgm:t>
    </dgm:pt>
    <dgm:pt modelId="{387B8CB7-AE52-4326-ADC3-5BC8A67F67EF}" type="sibTrans" cxnId="{3B6E34C5-54C3-4DC2-B8A7-5AEE176D7BF2}">
      <dgm:prSet/>
      <dgm:spPr/>
      <dgm:t>
        <a:bodyPr/>
        <a:lstStyle/>
        <a:p>
          <a:endParaRPr lang="en-US"/>
        </a:p>
      </dgm:t>
    </dgm:pt>
    <dgm:pt modelId="{7AE2C9BD-AF66-42FF-AE10-349134407BED}">
      <dgm:prSet phldrT="[Text]"/>
      <dgm:spPr>
        <a:ln cap="flat">
          <a:bevel/>
        </a:ln>
        <a:effectLst>
          <a:softEdge rad="31750"/>
        </a:effectLst>
      </dgm:spPr>
      <dgm:t>
        <a:bodyPr/>
        <a:lstStyle/>
        <a:p>
          <a:r>
            <a:rPr lang="en-US" b="1" dirty="0"/>
            <a:t>Enhance linkage to care</a:t>
          </a:r>
        </a:p>
      </dgm:t>
      <dgm:extLst>
        <a:ext uri="{E40237B7-FDA0-4F09-8148-C483321AD2D9}">
          <dgm14:cNvPr xmlns:dgm14="http://schemas.microsoft.com/office/drawing/2010/diagram" id="0" name="" descr="People with HIV in care&#10; Improve viral suppression rates&#10; Decrease disparities&#10;People newly diagnosed with HIV&#10; Enhance linkage to care&#10; Enhance engagement in care&#10;People with HIV out of care&#10; Expand re-engagement in care&#10; Improve retention in care&#10;" title="Identifying the Challenges Ahead"/>
        </a:ext>
      </dgm:extLst>
    </dgm:pt>
    <dgm:pt modelId="{2D854965-94B5-4130-9B9C-C93980CC63A4}" type="parTrans" cxnId="{1012F381-050D-4186-9A4D-4768C3872C26}">
      <dgm:prSet/>
      <dgm:spPr/>
      <dgm:t>
        <a:bodyPr/>
        <a:lstStyle/>
        <a:p>
          <a:endParaRPr lang="en-US"/>
        </a:p>
      </dgm:t>
    </dgm:pt>
    <dgm:pt modelId="{F250B700-4564-4419-9679-F4E4FC1B480A}" type="sibTrans" cxnId="{1012F381-050D-4186-9A4D-4768C3872C26}">
      <dgm:prSet/>
      <dgm:spPr/>
      <dgm:t>
        <a:bodyPr/>
        <a:lstStyle/>
        <a:p>
          <a:endParaRPr lang="en-US"/>
        </a:p>
      </dgm:t>
    </dgm:pt>
    <dgm:pt modelId="{31357738-113B-4E99-8FD4-9E5B44ED2C49}">
      <dgm:prSet phldrT="[Text]"/>
      <dgm:spPr>
        <a:ln cap="flat">
          <a:bevel/>
        </a:ln>
        <a:effectLst>
          <a:softEdge rad="31750"/>
        </a:effectLst>
      </dgm:spPr>
      <dgm:t>
        <a:bodyPr/>
        <a:lstStyle/>
        <a:p>
          <a:r>
            <a:rPr lang="en-US" b="1" dirty="0"/>
            <a:t>Enhance engagement in care</a:t>
          </a:r>
        </a:p>
      </dgm:t>
    </dgm:pt>
    <dgm:pt modelId="{F7186021-88BD-48CD-A910-E08C909340AC}" type="parTrans" cxnId="{93370430-E587-4DB7-A195-9E3DBBB90FB2}">
      <dgm:prSet/>
      <dgm:spPr/>
      <dgm:t>
        <a:bodyPr/>
        <a:lstStyle/>
        <a:p>
          <a:endParaRPr lang="en-US"/>
        </a:p>
      </dgm:t>
    </dgm:pt>
    <dgm:pt modelId="{1F348A24-6A09-4C73-81FC-B35639CA6503}" type="sibTrans" cxnId="{93370430-E587-4DB7-A195-9E3DBBB90FB2}">
      <dgm:prSet/>
      <dgm:spPr/>
      <dgm:t>
        <a:bodyPr/>
        <a:lstStyle/>
        <a:p>
          <a:endParaRPr lang="en-US"/>
        </a:p>
      </dgm:t>
    </dgm:pt>
    <dgm:pt modelId="{D4B52F61-8B02-4557-8E0D-CD4E3ABE41F7}">
      <dgm:prSet phldrT="[Text]"/>
      <dgm:spPr>
        <a:ln cap="flat">
          <a:bevel/>
        </a:ln>
        <a:effectLst>
          <a:softEdge rad="31750"/>
        </a:effectLst>
      </dgm:spPr>
      <dgm:t>
        <a:bodyPr/>
        <a:lstStyle/>
        <a:p>
          <a:r>
            <a:rPr lang="en-US" b="1" dirty="0"/>
            <a:t>People with HIV out of care</a:t>
          </a:r>
        </a:p>
      </dgm:t>
      <dgm:extLst>
        <a:ext uri="{E40237B7-FDA0-4F09-8148-C483321AD2D9}">
          <dgm14:cNvPr xmlns:dgm14="http://schemas.microsoft.com/office/drawing/2010/diagram" id="0" name="" descr="People with HIV in care&#10; Improve viral suppression rates&#10; Decrease disparities&#10;People newly diagnosed with HIV&#10; Enhance linkage to care&#10; Enhance engagement in care&#10;People with HIV out of care&#10; Expand re-engagement in care&#10; Improve retention in care&#10;" title="Identifying the Challenges Ahead"/>
        </a:ext>
      </dgm:extLst>
    </dgm:pt>
    <dgm:pt modelId="{120F1A13-FAC6-4BA6-88B0-D8D3856AD4CC}" type="parTrans" cxnId="{45891042-80F6-4433-8519-35060DE81ADB}">
      <dgm:prSet/>
      <dgm:spPr/>
      <dgm:t>
        <a:bodyPr/>
        <a:lstStyle/>
        <a:p>
          <a:endParaRPr lang="en-US"/>
        </a:p>
      </dgm:t>
    </dgm:pt>
    <dgm:pt modelId="{0BC3FF17-9C9C-4EEF-8A8F-08219FA1F8B6}" type="sibTrans" cxnId="{45891042-80F6-4433-8519-35060DE81ADB}">
      <dgm:prSet/>
      <dgm:spPr/>
      <dgm:t>
        <a:bodyPr/>
        <a:lstStyle/>
        <a:p>
          <a:endParaRPr lang="en-US"/>
        </a:p>
      </dgm:t>
    </dgm:pt>
    <dgm:pt modelId="{F05C7D0D-F571-45F1-8945-B22A8E27F764}">
      <dgm:prSet phldrT="[Text]"/>
      <dgm:spPr>
        <a:ln cap="flat">
          <a:bevel/>
        </a:ln>
        <a:effectLst>
          <a:softEdge rad="31750"/>
        </a:effectLst>
      </dgm:spPr>
      <dgm:t>
        <a:bodyPr/>
        <a:lstStyle/>
        <a:p>
          <a:r>
            <a:rPr lang="en-US" b="1" dirty="0"/>
            <a:t>Expand re-engagement in care</a:t>
          </a:r>
        </a:p>
      </dgm:t>
      <dgm:extLst>
        <a:ext uri="{E40237B7-FDA0-4F09-8148-C483321AD2D9}">
          <dgm14:cNvPr xmlns:dgm14="http://schemas.microsoft.com/office/drawing/2010/diagram" id="0" name="" descr="People with HIV in care&#10; Improve viral suppression rates&#10; Decrease disparities&#10;People newly diagnosed with HIV&#10; Enhance linkage to care&#10; Enhance engagement in care&#10;People with HIV out of care&#10; Expand re-engagement in care&#10; Improve retention in care&#10;" title="Identifying the Challenges Ahead"/>
        </a:ext>
      </dgm:extLst>
    </dgm:pt>
    <dgm:pt modelId="{9D4570DD-D689-4456-B8F5-481C1157272F}" type="parTrans" cxnId="{1A5B29DC-177D-4147-8651-838D93F43073}">
      <dgm:prSet/>
      <dgm:spPr/>
      <dgm:t>
        <a:bodyPr/>
        <a:lstStyle/>
        <a:p>
          <a:endParaRPr lang="en-US"/>
        </a:p>
      </dgm:t>
    </dgm:pt>
    <dgm:pt modelId="{FC704363-1ACE-449B-8B45-02F47F711C9A}" type="sibTrans" cxnId="{1A5B29DC-177D-4147-8651-838D93F43073}">
      <dgm:prSet/>
      <dgm:spPr/>
      <dgm:t>
        <a:bodyPr/>
        <a:lstStyle/>
        <a:p>
          <a:endParaRPr lang="en-US"/>
        </a:p>
      </dgm:t>
    </dgm:pt>
    <dgm:pt modelId="{B468CD6A-62C3-4DD8-A43B-0144C3DBE507}">
      <dgm:prSet phldrT="[Text]"/>
      <dgm:spPr>
        <a:ln cap="flat">
          <a:bevel/>
        </a:ln>
        <a:effectLst>
          <a:softEdge rad="31750"/>
        </a:effectLst>
      </dgm:spPr>
      <dgm:t>
        <a:bodyPr/>
        <a:lstStyle/>
        <a:p>
          <a:r>
            <a:rPr lang="en-US" b="1" dirty="0"/>
            <a:t>Improve retention in care</a:t>
          </a:r>
        </a:p>
      </dgm:t>
    </dgm:pt>
    <dgm:pt modelId="{BA80445E-4017-4CAF-ADA7-7A09B282198D}" type="parTrans" cxnId="{EBC04767-9063-4720-84DB-800F63C3070C}">
      <dgm:prSet/>
      <dgm:spPr/>
      <dgm:t>
        <a:bodyPr/>
        <a:lstStyle/>
        <a:p>
          <a:endParaRPr lang="en-US"/>
        </a:p>
      </dgm:t>
    </dgm:pt>
    <dgm:pt modelId="{70797BC4-0604-4F2F-9578-429329CF1230}" type="sibTrans" cxnId="{EBC04767-9063-4720-84DB-800F63C3070C}">
      <dgm:prSet/>
      <dgm:spPr/>
      <dgm:t>
        <a:bodyPr/>
        <a:lstStyle/>
        <a:p>
          <a:endParaRPr lang="en-US"/>
        </a:p>
      </dgm:t>
    </dgm:pt>
    <dgm:pt modelId="{D4F346ED-8DE3-4D18-B6B3-58AD5B892227}" type="pres">
      <dgm:prSet presAssocID="{4337765A-9514-4F86-AD80-4E5723627F65}" presName="Name0" presStyleCnt="0">
        <dgm:presLayoutVars>
          <dgm:dir/>
          <dgm:animLvl val="lvl"/>
          <dgm:resizeHandles val="exact"/>
        </dgm:presLayoutVars>
      </dgm:prSet>
      <dgm:spPr/>
    </dgm:pt>
    <dgm:pt modelId="{100202C5-A7DE-4064-8080-75FA6A1BFD99}" type="pres">
      <dgm:prSet presAssocID="{FA9F16D8-D98B-4421-BCD8-0203FDDE3839}" presName="composite" presStyleCnt="0"/>
      <dgm:spPr/>
    </dgm:pt>
    <dgm:pt modelId="{3C9F1540-7E11-4C83-A291-34EA2DDEFF6B}" type="pres">
      <dgm:prSet presAssocID="{FA9F16D8-D98B-4421-BCD8-0203FDDE3839}" presName="parTx" presStyleLbl="alignNode1" presStyleIdx="0" presStyleCnt="3" custLinFactNeighborX="-2724">
        <dgm:presLayoutVars>
          <dgm:chMax val="0"/>
          <dgm:chPref val="0"/>
          <dgm:bulletEnabled val="1"/>
        </dgm:presLayoutVars>
      </dgm:prSet>
      <dgm:spPr>
        <a:prstGeom prst="roundRect">
          <a:avLst/>
        </a:prstGeom>
      </dgm:spPr>
    </dgm:pt>
    <dgm:pt modelId="{B6836088-A3F0-4C99-AC9B-A7386FD59F2D}" type="pres">
      <dgm:prSet presAssocID="{FA9F16D8-D98B-4421-BCD8-0203FDDE3839}" presName="desTx" presStyleLbl="alignAccFollowNode1" presStyleIdx="0" presStyleCnt="3">
        <dgm:presLayoutVars>
          <dgm:bulletEnabled val="1"/>
        </dgm:presLayoutVars>
      </dgm:prSet>
      <dgm:spPr>
        <a:prstGeom prst="roundRect">
          <a:avLst/>
        </a:prstGeom>
      </dgm:spPr>
    </dgm:pt>
    <dgm:pt modelId="{01DBA72B-374D-477D-9FCD-7BCF3372A776}" type="pres">
      <dgm:prSet presAssocID="{07707418-420A-49DF-95FD-192762F0C0AD}" presName="space" presStyleCnt="0"/>
      <dgm:spPr/>
    </dgm:pt>
    <dgm:pt modelId="{C894D239-8928-489C-B013-60AFD6652BC7}" type="pres">
      <dgm:prSet presAssocID="{AAD82ECF-DB84-4766-9F76-6356D7194CCC}" presName="composite" presStyleCnt="0"/>
      <dgm:spPr/>
    </dgm:pt>
    <dgm:pt modelId="{97A9A02A-BBA4-4309-A860-3C4E8CC79310}" type="pres">
      <dgm:prSet presAssocID="{AAD82ECF-DB84-4766-9F76-6356D7194CCC}" presName="parTx" presStyleLbl="alignNode1" presStyleIdx="1" presStyleCnt="3" custLinFactNeighborX="-5242" custLinFactNeighborY="-1221">
        <dgm:presLayoutVars>
          <dgm:chMax val="0"/>
          <dgm:chPref val="0"/>
          <dgm:bulletEnabled val="1"/>
        </dgm:presLayoutVars>
      </dgm:prSet>
      <dgm:spPr>
        <a:prstGeom prst="roundRect">
          <a:avLst/>
        </a:prstGeom>
      </dgm:spPr>
    </dgm:pt>
    <dgm:pt modelId="{3E595BB0-CC7B-4729-A32A-23AB42F59E64}" type="pres">
      <dgm:prSet presAssocID="{AAD82ECF-DB84-4766-9F76-6356D7194CCC}" presName="desTx" presStyleLbl="alignAccFollowNode1" presStyleIdx="1" presStyleCnt="3" custLinFactNeighborX="-5242" custLinFactNeighborY="-854">
        <dgm:presLayoutVars>
          <dgm:bulletEnabled val="1"/>
        </dgm:presLayoutVars>
      </dgm:prSet>
      <dgm:spPr>
        <a:prstGeom prst="roundRect">
          <a:avLst/>
        </a:prstGeom>
      </dgm:spPr>
    </dgm:pt>
    <dgm:pt modelId="{FCB468C7-5BAB-46E1-BFD1-66BDE6D19A4C}" type="pres">
      <dgm:prSet presAssocID="{387B8CB7-AE52-4326-ADC3-5BC8A67F67EF}" presName="space" presStyleCnt="0"/>
      <dgm:spPr/>
    </dgm:pt>
    <dgm:pt modelId="{366474CB-F8C7-4ADE-B39C-C1055554CE10}" type="pres">
      <dgm:prSet presAssocID="{D4B52F61-8B02-4557-8E0D-CD4E3ABE41F7}" presName="composite" presStyleCnt="0"/>
      <dgm:spPr/>
    </dgm:pt>
    <dgm:pt modelId="{EC45E440-089E-48AB-8269-B0CA3A488651}" type="pres">
      <dgm:prSet presAssocID="{D4B52F61-8B02-4557-8E0D-CD4E3ABE41F7}" presName="parTx" presStyleLbl="alignNode1" presStyleIdx="2" presStyleCnt="3" custLinFactNeighborX="-5242" custLinFactNeighborY="-1221">
        <dgm:presLayoutVars>
          <dgm:chMax val="0"/>
          <dgm:chPref val="0"/>
          <dgm:bulletEnabled val="1"/>
        </dgm:presLayoutVars>
      </dgm:prSet>
      <dgm:spPr>
        <a:prstGeom prst="roundRect">
          <a:avLst/>
        </a:prstGeom>
      </dgm:spPr>
    </dgm:pt>
    <dgm:pt modelId="{A728F42A-1D80-4A09-9B77-4D3D0D3D6087}" type="pres">
      <dgm:prSet presAssocID="{D4B52F61-8B02-4557-8E0D-CD4E3ABE41F7}" presName="desTx" presStyleLbl="alignAccFollowNode1" presStyleIdx="2" presStyleCnt="3" custLinFactNeighborX="-5242" custLinFactNeighborY="-854">
        <dgm:presLayoutVars>
          <dgm:bulletEnabled val="1"/>
        </dgm:presLayoutVars>
      </dgm:prSet>
      <dgm:spPr>
        <a:prstGeom prst="roundRect">
          <a:avLst/>
        </a:prstGeom>
      </dgm:spPr>
    </dgm:pt>
  </dgm:ptLst>
  <dgm:cxnLst>
    <dgm:cxn modelId="{6A6C7401-777E-4B36-A2BD-E4E48C118980}" type="presOf" srcId="{4337765A-9514-4F86-AD80-4E5723627F65}" destId="{D4F346ED-8DE3-4D18-B6B3-58AD5B892227}" srcOrd="0" destOrd="0" presId="urn:microsoft.com/office/officeart/2005/8/layout/hList1"/>
    <dgm:cxn modelId="{A0AE1010-188A-484B-B55C-994CE536CFB5}" type="presOf" srcId="{B468CD6A-62C3-4DD8-A43B-0144C3DBE507}" destId="{A728F42A-1D80-4A09-9B77-4D3D0D3D6087}" srcOrd="0" destOrd="1" presId="urn:microsoft.com/office/officeart/2005/8/layout/hList1"/>
    <dgm:cxn modelId="{93370430-E587-4DB7-A195-9E3DBBB90FB2}" srcId="{AAD82ECF-DB84-4766-9F76-6356D7194CCC}" destId="{31357738-113B-4E99-8FD4-9E5B44ED2C49}" srcOrd="1" destOrd="0" parTransId="{F7186021-88BD-48CD-A910-E08C909340AC}" sibTransId="{1F348A24-6A09-4C73-81FC-B35639CA6503}"/>
    <dgm:cxn modelId="{64ED9540-A23C-4C46-9A76-5A696822C469}" type="presOf" srcId="{C6D9CFA4-F550-432E-8615-E83ABB3A6637}" destId="{B6836088-A3F0-4C99-AC9B-A7386FD59F2D}" srcOrd="0" destOrd="1" presId="urn:microsoft.com/office/officeart/2005/8/layout/hList1"/>
    <dgm:cxn modelId="{45891042-80F6-4433-8519-35060DE81ADB}" srcId="{4337765A-9514-4F86-AD80-4E5723627F65}" destId="{D4B52F61-8B02-4557-8E0D-CD4E3ABE41F7}" srcOrd="2" destOrd="0" parTransId="{120F1A13-FAC6-4BA6-88B0-D8D3856AD4CC}" sibTransId="{0BC3FF17-9C9C-4EEF-8A8F-08219FA1F8B6}"/>
    <dgm:cxn modelId="{EBC04767-9063-4720-84DB-800F63C3070C}" srcId="{D4B52F61-8B02-4557-8E0D-CD4E3ABE41F7}" destId="{B468CD6A-62C3-4DD8-A43B-0144C3DBE507}" srcOrd="1" destOrd="0" parTransId="{BA80445E-4017-4CAF-ADA7-7A09B282198D}" sibTransId="{70797BC4-0604-4F2F-9578-429329CF1230}"/>
    <dgm:cxn modelId="{7FAF776E-84A5-4561-A1DF-D35ED1E7966D}" type="presOf" srcId="{31357738-113B-4E99-8FD4-9E5B44ED2C49}" destId="{3E595BB0-CC7B-4729-A32A-23AB42F59E64}" srcOrd="0" destOrd="1" presId="urn:microsoft.com/office/officeart/2005/8/layout/hList1"/>
    <dgm:cxn modelId="{BB3F8274-730E-4C4F-892F-3CF36CD528BD}" srcId="{FA9F16D8-D98B-4421-BCD8-0203FDDE3839}" destId="{2F17185C-FAC2-408F-B442-90493A079263}" srcOrd="0" destOrd="0" parTransId="{0E1DEF01-92A0-40F7-B69B-89BD4C92E3C0}" sibTransId="{E49C43F4-2CDF-48B8-8D20-2A3D8C125551}"/>
    <dgm:cxn modelId="{BAD28276-95B9-49B5-91D0-C63C0170F9C6}" type="presOf" srcId="{F05C7D0D-F571-45F1-8945-B22A8E27F764}" destId="{A728F42A-1D80-4A09-9B77-4D3D0D3D6087}" srcOrd="0" destOrd="0" presId="urn:microsoft.com/office/officeart/2005/8/layout/hList1"/>
    <dgm:cxn modelId="{EED4B376-06F5-42FB-A68D-294F53B0C564}" type="presOf" srcId="{2F17185C-FAC2-408F-B442-90493A079263}" destId="{B6836088-A3F0-4C99-AC9B-A7386FD59F2D}" srcOrd="0" destOrd="0" presId="urn:microsoft.com/office/officeart/2005/8/layout/hList1"/>
    <dgm:cxn modelId="{5240AC7E-7F87-4929-801E-B4A08CFF770E}" srcId="{4337765A-9514-4F86-AD80-4E5723627F65}" destId="{FA9F16D8-D98B-4421-BCD8-0203FDDE3839}" srcOrd="0" destOrd="0" parTransId="{F4127382-994C-4EA4-A49C-9523ECF75592}" sibTransId="{07707418-420A-49DF-95FD-192762F0C0AD}"/>
    <dgm:cxn modelId="{1012F381-050D-4186-9A4D-4768C3872C26}" srcId="{AAD82ECF-DB84-4766-9F76-6356D7194CCC}" destId="{7AE2C9BD-AF66-42FF-AE10-349134407BED}" srcOrd="0" destOrd="0" parTransId="{2D854965-94B5-4130-9B9C-C93980CC63A4}" sibTransId="{F250B700-4564-4419-9679-F4E4FC1B480A}"/>
    <dgm:cxn modelId="{A980458E-4F41-4D00-BC8D-EA7A4B06F4E7}" type="presOf" srcId="{7AE2C9BD-AF66-42FF-AE10-349134407BED}" destId="{3E595BB0-CC7B-4729-A32A-23AB42F59E64}" srcOrd="0" destOrd="0" presId="urn:microsoft.com/office/officeart/2005/8/layout/hList1"/>
    <dgm:cxn modelId="{115FF495-734A-4B79-BC7E-BDA56C1C9A54}" type="presOf" srcId="{FA9F16D8-D98B-4421-BCD8-0203FDDE3839}" destId="{3C9F1540-7E11-4C83-A291-34EA2DDEFF6B}" srcOrd="0" destOrd="0" presId="urn:microsoft.com/office/officeart/2005/8/layout/hList1"/>
    <dgm:cxn modelId="{3B6E34C5-54C3-4DC2-B8A7-5AEE176D7BF2}" srcId="{4337765A-9514-4F86-AD80-4E5723627F65}" destId="{AAD82ECF-DB84-4766-9F76-6356D7194CCC}" srcOrd="1" destOrd="0" parTransId="{154BB73C-988E-440C-AB40-FE37D5A5AFDC}" sibTransId="{387B8CB7-AE52-4326-ADC3-5BC8A67F67EF}"/>
    <dgm:cxn modelId="{2077B0C5-EB00-41C4-AA16-5E1A78F8DFB3}" srcId="{FA9F16D8-D98B-4421-BCD8-0203FDDE3839}" destId="{C6D9CFA4-F550-432E-8615-E83ABB3A6637}" srcOrd="1" destOrd="0" parTransId="{E01E7AC2-ADC5-42B1-A757-5644360708B0}" sibTransId="{97AF7E35-D352-43F7-BB3E-54254E63A6FF}"/>
    <dgm:cxn modelId="{AB300AD2-6A01-4D0C-B8A5-9783BEFFE22F}" type="presOf" srcId="{D4B52F61-8B02-4557-8E0D-CD4E3ABE41F7}" destId="{EC45E440-089E-48AB-8269-B0CA3A488651}" srcOrd="0" destOrd="0" presId="urn:microsoft.com/office/officeart/2005/8/layout/hList1"/>
    <dgm:cxn modelId="{1A5B29DC-177D-4147-8651-838D93F43073}" srcId="{D4B52F61-8B02-4557-8E0D-CD4E3ABE41F7}" destId="{F05C7D0D-F571-45F1-8945-B22A8E27F764}" srcOrd="0" destOrd="0" parTransId="{9D4570DD-D689-4456-B8F5-481C1157272F}" sibTransId="{FC704363-1ACE-449B-8B45-02F47F711C9A}"/>
    <dgm:cxn modelId="{23C5C3FF-7488-4F5D-BCDB-E5A6313AA247}" type="presOf" srcId="{AAD82ECF-DB84-4766-9F76-6356D7194CCC}" destId="{97A9A02A-BBA4-4309-A860-3C4E8CC79310}" srcOrd="0" destOrd="0" presId="urn:microsoft.com/office/officeart/2005/8/layout/hList1"/>
    <dgm:cxn modelId="{3E6AA033-36EF-4DF9-B55D-B1EAEA7DB5AC}" type="presParOf" srcId="{D4F346ED-8DE3-4D18-B6B3-58AD5B892227}" destId="{100202C5-A7DE-4064-8080-75FA6A1BFD99}" srcOrd="0" destOrd="0" presId="urn:microsoft.com/office/officeart/2005/8/layout/hList1"/>
    <dgm:cxn modelId="{03DDECAD-3CBE-4FD7-B38F-D53F887EDDA5}" type="presParOf" srcId="{100202C5-A7DE-4064-8080-75FA6A1BFD99}" destId="{3C9F1540-7E11-4C83-A291-34EA2DDEFF6B}" srcOrd="0" destOrd="0" presId="urn:microsoft.com/office/officeart/2005/8/layout/hList1"/>
    <dgm:cxn modelId="{0DF37150-6E1D-432B-933B-FC0DC481F217}" type="presParOf" srcId="{100202C5-A7DE-4064-8080-75FA6A1BFD99}" destId="{B6836088-A3F0-4C99-AC9B-A7386FD59F2D}" srcOrd="1" destOrd="0" presId="urn:microsoft.com/office/officeart/2005/8/layout/hList1"/>
    <dgm:cxn modelId="{F0E0822F-030C-4893-954E-0DBAC8C80DB6}" type="presParOf" srcId="{D4F346ED-8DE3-4D18-B6B3-58AD5B892227}" destId="{01DBA72B-374D-477D-9FCD-7BCF3372A776}" srcOrd="1" destOrd="0" presId="urn:microsoft.com/office/officeart/2005/8/layout/hList1"/>
    <dgm:cxn modelId="{183870A0-C686-4B20-9915-1E443853624F}" type="presParOf" srcId="{D4F346ED-8DE3-4D18-B6B3-58AD5B892227}" destId="{C894D239-8928-489C-B013-60AFD6652BC7}" srcOrd="2" destOrd="0" presId="urn:microsoft.com/office/officeart/2005/8/layout/hList1"/>
    <dgm:cxn modelId="{557C0DB2-D03C-40BB-8537-833B3D9E9D3B}" type="presParOf" srcId="{C894D239-8928-489C-B013-60AFD6652BC7}" destId="{97A9A02A-BBA4-4309-A860-3C4E8CC79310}" srcOrd="0" destOrd="0" presId="urn:microsoft.com/office/officeart/2005/8/layout/hList1"/>
    <dgm:cxn modelId="{72DDCACE-1C0C-4286-B119-04EE5D51B0DE}" type="presParOf" srcId="{C894D239-8928-489C-B013-60AFD6652BC7}" destId="{3E595BB0-CC7B-4729-A32A-23AB42F59E64}" srcOrd="1" destOrd="0" presId="urn:microsoft.com/office/officeart/2005/8/layout/hList1"/>
    <dgm:cxn modelId="{348EFB8F-E19F-45FB-B8FD-8CFE179E8080}" type="presParOf" srcId="{D4F346ED-8DE3-4D18-B6B3-58AD5B892227}" destId="{FCB468C7-5BAB-46E1-BFD1-66BDE6D19A4C}" srcOrd="3" destOrd="0" presId="urn:microsoft.com/office/officeart/2005/8/layout/hList1"/>
    <dgm:cxn modelId="{9F4E74D6-ECCB-42C7-90F8-7F87D00A095B}" type="presParOf" srcId="{D4F346ED-8DE3-4D18-B6B3-58AD5B892227}" destId="{366474CB-F8C7-4ADE-B39C-C1055554CE10}" srcOrd="4" destOrd="0" presId="urn:microsoft.com/office/officeart/2005/8/layout/hList1"/>
    <dgm:cxn modelId="{C35254C6-E5CF-4F95-8722-E25A4073F4E9}" type="presParOf" srcId="{366474CB-F8C7-4ADE-B39C-C1055554CE10}" destId="{EC45E440-089E-48AB-8269-B0CA3A488651}" srcOrd="0" destOrd="0" presId="urn:microsoft.com/office/officeart/2005/8/layout/hList1"/>
    <dgm:cxn modelId="{B9D1F00C-4F18-44AD-8C9B-F3C8F777FDA4}" type="presParOf" srcId="{366474CB-F8C7-4ADE-B39C-C1055554CE10}" destId="{A728F42A-1D80-4A09-9B77-4D3D0D3D608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9F1540-7E11-4C83-A291-34EA2DDEFF6B}">
      <dsp:nvSpPr>
        <dsp:cNvPr id="0" name=""/>
        <dsp:cNvSpPr/>
      </dsp:nvSpPr>
      <dsp:spPr>
        <a:xfrm>
          <a:off x="0" y="314415"/>
          <a:ext cx="3591234" cy="1173427"/>
        </a:xfrm>
        <a:prstGeom prst="roundRect">
          <a:avLst/>
        </a:prstGeom>
        <a:solidFill>
          <a:schemeClr val="accent3">
            <a:hueOff val="0"/>
            <a:satOff val="0"/>
            <a:lumOff val="0"/>
            <a:alphaOff val="0"/>
          </a:schemeClr>
        </a:solidFill>
        <a:ln w="12700" cap="flat" cmpd="sng" algn="ctr">
          <a:solidFill>
            <a:scrgbClr r="0" g="0" b="0"/>
          </a:solidFill>
          <a:prstDash val="solid"/>
          <a:miter lim="800000"/>
        </a:ln>
        <a:effectLst>
          <a:softEdge rad="31750"/>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b="1" kern="1200" dirty="0"/>
            <a:t>People with HIV in care</a:t>
          </a:r>
        </a:p>
      </dsp:txBody>
      <dsp:txXfrm>
        <a:off x="57282" y="371697"/>
        <a:ext cx="3476670" cy="1058863"/>
      </dsp:txXfrm>
    </dsp:sp>
    <dsp:sp modelId="{B6836088-A3F0-4C99-AC9B-A7386FD59F2D}">
      <dsp:nvSpPr>
        <dsp:cNvPr id="0" name=""/>
        <dsp:cNvSpPr/>
      </dsp:nvSpPr>
      <dsp:spPr>
        <a:xfrm>
          <a:off x="3683" y="1487842"/>
          <a:ext cx="3591234" cy="2813539"/>
        </a:xfrm>
        <a:prstGeom prst="roundRect">
          <a:avLst/>
        </a:prstGeom>
        <a:solidFill>
          <a:schemeClr val="accent3">
            <a:tint val="40000"/>
            <a:alpha val="90000"/>
            <a:hueOff val="0"/>
            <a:satOff val="0"/>
            <a:lumOff val="0"/>
            <a:alphaOff val="0"/>
          </a:schemeClr>
        </a:solidFill>
        <a:ln w="12700" cap="flat" cmpd="sng" algn="ctr">
          <a:solidFill>
            <a:scrgbClr r="0" g="0" b="0"/>
          </a:solidFill>
          <a:prstDash val="solid"/>
          <a:bevel/>
        </a:ln>
        <a:effectLst>
          <a:softEdge rad="31750"/>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b="1" kern="1200" dirty="0"/>
            <a:t>Improve viral suppression rates</a:t>
          </a:r>
        </a:p>
        <a:p>
          <a:pPr marL="285750" lvl="1" indent="-285750" algn="l" defTabSz="1289050">
            <a:lnSpc>
              <a:spcPct val="90000"/>
            </a:lnSpc>
            <a:spcBef>
              <a:spcPct val="0"/>
            </a:spcBef>
            <a:spcAft>
              <a:spcPct val="15000"/>
            </a:spcAft>
            <a:buChar char="•"/>
          </a:pPr>
          <a:r>
            <a:rPr lang="en-US" sz="2900" b="1" kern="1200" dirty="0"/>
            <a:t>Decrease disparities</a:t>
          </a:r>
        </a:p>
      </dsp:txBody>
      <dsp:txXfrm>
        <a:off x="141029" y="1625188"/>
        <a:ext cx="3316542" cy="2538847"/>
      </dsp:txXfrm>
    </dsp:sp>
    <dsp:sp modelId="{97A9A02A-BBA4-4309-A860-3C4E8CC79310}">
      <dsp:nvSpPr>
        <dsp:cNvPr id="0" name=""/>
        <dsp:cNvSpPr/>
      </dsp:nvSpPr>
      <dsp:spPr>
        <a:xfrm>
          <a:off x="3909438" y="300087"/>
          <a:ext cx="3591234" cy="1173427"/>
        </a:xfrm>
        <a:prstGeom prst="roundRect">
          <a:avLst/>
        </a:prstGeom>
        <a:solidFill>
          <a:schemeClr val="accent3">
            <a:hueOff val="-5138501"/>
            <a:satOff val="-7884"/>
            <a:lumOff val="16373"/>
            <a:alphaOff val="0"/>
          </a:schemeClr>
        </a:solidFill>
        <a:ln w="12700" cap="flat" cmpd="sng" algn="ctr">
          <a:solidFill>
            <a:scrgbClr r="0" g="0" b="0"/>
          </a:solidFill>
          <a:prstDash val="solid"/>
          <a:bevel/>
        </a:ln>
        <a:effectLst>
          <a:softEdge rad="31750"/>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b="1" kern="1200" dirty="0"/>
            <a:t>People newly diagnosed with HIV</a:t>
          </a:r>
        </a:p>
      </dsp:txBody>
      <dsp:txXfrm>
        <a:off x="3966720" y="357369"/>
        <a:ext cx="3476670" cy="1058863"/>
      </dsp:txXfrm>
    </dsp:sp>
    <dsp:sp modelId="{3E595BB0-CC7B-4729-A32A-23AB42F59E64}">
      <dsp:nvSpPr>
        <dsp:cNvPr id="0" name=""/>
        <dsp:cNvSpPr/>
      </dsp:nvSpPr>
      <dsp:spPr>
        <a:xfrm>
          <a:off x="3909438" y="1463815"/>
          <a:ext cx="3591234" cy="2813539"/>
        </a:xfrm>
        <a:prstGeom prst="roundRect">
          <a:avLst/>
        </a:prstGeom>
        <a:solidFill>
          <a:schemeClr val="accent3">
            <a:tint val="40000"/>
            <a:alpha val="90000"/>
            <a:hueOff val="-5908609"/>
            <a:satOff val="33196"/>
            <a:lumOff val="3656"/>
            <a:alphaOff val="0"/>
          </a:schemeClr>
        </a:solidFill>
        <a:ln w="12700" cap="flat" cmpd="sng" algn="ctr">
          <a:solidFill>
            <a:scrgbClr r="0" g="0" b="0"/>
          </a:solidFill>
          <a:prstDash val="solid"/>
          <a:bevel/>
        </a:ln>
        <a:effectLst>
          <a:softEdge rad="31750"/>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b="1" kern="1200" dirty="0"/>
            <a:t>Enhance linkage to care</a:t>
          </a:r>
        </a:p>
        <a:p>
          <a:pPr marL="285750" lvl="1" indent="-285750" algn="l" defTabSz="1289050">
            <a:lnSpc>
              <a:spcPct val="90000"/>
            </a:lnSpc>
            <a:spcBef>
              <a:spcPct val="0"/>
            </a:spcBef>
            <a:spcAft>
              <a:spcPct val="15000"/>
            </a:spcAft>
            <a:buChar char="•"/>
          </a:pPr>
          <a:r>
            <a:rPr lang="en-US" sz="2900" b="1" kern="1200" dirty="0"/>
            <a:t>Enhance engagement in care</a:t>
          </a:r>
        </a:p>
      </dsp:txBody>
      <dsp:txXfrm>
        <a:off x="4046784" y="1601161"/>
        <a:ext cx="3316542" cy="2538847"/>
      </dsp:txXfrm>
    </dsp:sp>
    <dsp:sp modelId="{EC45E440-089E-48AB-8269-B0CA3A488651}">
      <dsp:nvSpPr>
        <dsp:cNvPr id="0" name=""/>
        <dsp:cNvSpPr/>
      </dsp:nvSpPr>
      <dsp:spPr>
        <a:xfrm>
          <a:off x="8003445" y="300087"/>
          <a:ext cx="3591234" cy="1173427"/>
        </a:xfrm>
        <a:prstGeom prst="roundRect">
          <a:avLst/>
        </a:prstGeom>
        <a:solidFill>
          <a:schemeClr val="accent3">
            <a:hueOff val="-10277001"/>
            <a:satOff val="-15768"/>
            <a:lumOff val="32745"/>
            <a:alphaOff val="0"/>
          </a:schemeClr>
        </a:solidFill>
        <a:ln w="12700" cap="flat" cmpd="sng" algn="ctr">
          <a:solidFill>
            <a:scrgbClr r="0" g="0" b="0"/>
          </a:solidFill>
          <a:prstDash val="solid"/>
          <a:bevel/>
        </a:ln>
        <a:effectLst>
          <a:softEdge rad="31750"/>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b="1" kern="1200" dirty="0"/>
            <a:t>People with HIV out of care</a:t>
          </a:r>
        </a:p>
      </dsp:txBody>
      <dsp:txXfrm>
        <a:off x="8060727" y="357369"/>
        <a:ext cx="3476670" cy="1058863"/>
      </dsp:txXfrm>
    </dsp:sp>
    <dsp:sp modelId="{A728F42A-1D80-4A09-9B77-4D3D0D3D6087}">
      <dsp:nvSpPr>
        <dsp:cNvPr id="0" name=""/>
        <dsp:cNvSpPr/>
      </dsp:nvSpPr>
      <dsp:spPr>
        <a:xfrm>
          <a:off x="8003445" y="1463815"/>
          <a:ext cx="3591234" cy="2813539"/>
        </a:xfrm>
        <a:prstGeom prst="roundRect">
          <a:avLst/>
        </a:prstGeom>
        <a:solidFill>
          <a:schemeClr val="accent3">
            <a:tint val="40000"/>
            <a:alpha val="90000"/>
            <a:hueOff val="-11817218"/>
            <a:satOff val="66392"/>
            <a:lumOff val="7313"/>
            <a:alphaOff val="0"/>
          </a:schemeClr>
        </a:solidFill>
        <a:ln w="12700" cap="flat" cmpd="sng" algn="ctr">
          <a:solidFill>
            <a:scrgbClr r="0" g="0" b="0"/>
          </a:solidFill>
          <a:prstDash val="solid"/>
          <a:bevel/>
        </a:ln>
        <a:effectLst>
          <a:softEdge rad="31750"/>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b="1" kern="1200" dirty="0"/>
            <a:t>Expand re-engagement in care</a:t>
          </a:r>
        </a:p>
        <a:p>
          <a:pPr marL="285750" lvl="1" indent="-285750" algn="l" defTabSz="1289050">
            <a:lnSpc>
              <a:spcPct val="90000"/>
            </a:lnSpc>
            <a:spcBef>
              <a:spcPct val="0"/>
            </a:spcBef>
            <a:spcAft>
              <a:spcPct val="15000"/>
            </a:spcAft>
            <a:buChar char="•"/>
          </a:pPr>
          <a:r>
            <a:rPr lang="en-US" sz="2900" b="1" kern="1200" dirty="0"/>
            <a:t>Improve retention in care</a:t>
          </a:r>
        </a:p>
      </dsp:txBody>
      <dsp:txXfrm>
        <a:off x="8140791" y="1601161"/>
        <a:ext cx="3316542" cy="253884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D9A2BDB-1F00-4288-A0C0-84B693AB8062}" type="datetimeFigureOut">
              <a:rPr lang="en-US" smtClean="0"/>
              <a:t>11/16/2023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7F6C42B-E465-469E-84F5-83FE794F3EF8}" type="slidenum">
              <a:rPr lang="en-US" smtClean="0"/>
              <a:t>‹#›</a:t>
            </a:fld>
            <a:endParaRPr lang="en-US"/>
          </a:p>
        </p:txBody>
      </p:sp>
    </p:spTree>
    <p:extLst>
      <p:ext uri="{BB962C8B-B14F-4D97-AF65-F5344CB8AC3E}">
        <p14:creationId xmlns:p14="http://schemas.microsoft.com/office/powerpoint/2010/main" val="3492096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64A3378-E4C6-4D2F-8DF1-23C8EAE7B34A}" type="datetimeFigureOut">
              <a:rPr lang="en-US" smtClean="0"/>
              <a:t>11/16/2023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AA11B83-7453-4C63-9F24-B8D95A5E7065}" type="slidenum">
              <a:rPr lang="en-US" smtClean="0"/>
              <a:t>‹#›</a:t>
            </a:fld>
            <a:endParaRPr lang="en-US" dirty="0"/>
          </a:p>
        </p:txBody>
      </p:sp>
    </p:spTree>
    <p:extLst>
      <p:ext uri="{BB962C8B-B14F-4D97-AF65-F5344CB8AC3E}">
        <p14:creationId xmlns:p14="http://schemas.microsoft.com/office/powerpoint/2010/main" val="1860161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11B83-7453-4C63-9F24-B8D95A5E7065}" type="slidenum">
              <a:rPr lang="en-US" smtClean="0"/>
              <a:t>1</a:t>
            </a:fld>
            <a:endParaRPr lang="en-US" dirty="0"/>
          </a:p>
        </p:txBody>
      </p:sp>
    </p:spTree>
    <p:extLst>
      <p:ext uri="{BB962C8B-B14F-4D97-AF65-F5344CB8AC3E}">
        <p14:creationId xmlns:p14="http://schemas.microsoft.com/office/powerpoint/2010/main" val="3310294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11B83-7453-4C63-9F24-B8D95A5E7065}" type="slidenum">
              <a:rPr lang="en-US" smtClean="0"/>
              <a:t>10</a:t>
            </a:fld>
            <a:endParaRPr lang="en-US" dirty="0"/>
          </a:p>
        </p:txBody>
      </p:sp>
    </p:spTree>
    <p:extLst>
      <p:ext uri="{BB962C8B-B14F-4D97-AF65-F5344CB8AC3E}">
        <p14:creationId xmlns:p14="http://schemas.microsoft.com/office/powerpoint/2010/main" val="2784632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CAA11B83-7453-4C63-9F24-B8D95A5E7065}" type="slidenum">
              <a:rPr lang="en-US" smtClean="0"/>
              <a:t>11</a:t>
            </a:fld>
            <a:endParaRPr lang="en-US" dirty="0"/>
          </a:p>
        </p:txBody>
      </p:sp>
    </p:spTree>
    <p:extLst>
      <p:ext uri="{BB962C8B-B14F-4D97-AF65-F5344CB8AC3E}">
        <p14:creationId xmlns:p14="http://schemas.microsoft.com/office/powerpoint/2010/main" val="1780042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A11B83-7453-4C63-9F24-B8D95A5E7065}" type="slidenum">
              <a:rPr lang="en-US" smtClean="0"/>
              <a:t>12</a:t>
            </a:fld>
            <a:endParaRPr lang="en-US" dirty="0"/>
          </a:p>
        </p:txBody>
      </p:sp>
    </p:spTree>
    <p:extLst>
      <p:ext uri="{BB962C8B-B14F-4D97-AF65-F5344CB8AC3E}">
        <p14:creationId xmlns:p14="http://schemas.microsoft.com/office/powerpoint/2010/main" val="450532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11B83-7453-4C63-9F24-B8D95A5E7065}" type="slidenum">
              <a:rPr lang="en-US" smtClean="0"/>
              <a:t>13</a:t>
            </a:fld>
            <a:endParaRPr lang="en-US" dirty="0"/>
          </a:p>
        </p:txBody>
      </p:sp>
    </p:spTree>
    <p:extLst>
      <p:ext uri="{BB962C8B-B14F-4D97-AF65-F5344CB8AC3E}">
        <p14:creationId xmlns:p14="http://schemas.microsoft.com/office/powerpoint/2010/main" val="3560478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A11B83-7453-4C63-9F24-B8D95A5E7065}" type="slidenum">
              <a:rPr lang="en-US" smtClean="0"/>
              <a:t>15</a:t>
            </a:fld>
            <a:endParaRPr lang="en-US" dirty="0"/>
          </a:p>
        </p:txBody>
      </p:sp>
    </p:spTree>
    <p:extLst>
      <p:ext uri="{BB962C8B-B14F-4D97-AF65-F5344CB8AC3E}">
        <p14:creationId xmlns:p14="http://schemas.microsoft.com/office/powerpoint/2010/main" val="3040342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AA11B83-7453-4C63-9F24-B8D95A5E7065}" type="slidenum">
              <a:rPr lang="en-US" smtClean="0"/>
              <a:t>16</a:t>
            </a:fld>
            <a:endParaRPr lang="en-US" dirty="0"/>
          </a:p>
        </p:txBody>
      </p:sp>
    </p:spTree>
    <p:extLst>
      <p:ext uri="{BB962C8B-B14F-4D97-AF65-F5344CB8AC3E}">
        <p14:creationId xmlns:p14="http://schemas.microsoft.com/office/powerpoint/2010/main" val="20424205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11B83-7453-4C63-9F24-B8D95A5E7065}" type="slidenum">
              <a:rPr lang="en-US" smtClean="0"/>
              <a:t>17</a:t>
            </a:fld>
            <a:endParaRPr lang="en-US" dirty="0"/>
          </a:p>
        </p:txBody>
      </p:sp>
    </p:spTree>
    <p:extLst>
      <p:ext uri="{BB962C8B-B14F-4D97-AF65-F5344CB8AC3E}">
        <p14:creationId xmlns:p14="http://schemas.microsoft.com/office/powerpoint/2010/main" val="1481256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11B83-7453-4C63-9F24-B8D95A5E7065}" type="slidenum">
              <a:rPr lang="en-US" smtClean="0"/>
              <a:t>18</a:t>
            </a:fld>
            <a:endParaRPr lang="en-US" dirty="0"/>
          </a:p>
        </p:txBody>
      </p:sp>
    </p:spTree>
    <p:extLst>
      <p:ext uri="{BB962C8B-B14F-4D97-AF65-F5344CB8AC3E}">
        <p14:creationId xmlns:p14="http://schemas.microsoft.com/office/powerpoint/2010/main" val="21296324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AA11B83-7453-4C63-9F24-B8D95A5E7065}" type="slidenum">
              <a:rPr lang="en-US" smtClean="0"/>
              <a:t>19</a:t>
            </a:fld>
            <a:endParaRPr lang="en-US" dirty="0"/>
          </a:p>
        </p:txBody>
      </p:sp>
    </p:spTree>
    <p:extLst>
      <p:ext uri="{BB962C8B-B14F-4D97-AF65-F5344CB8AC3E}">
        <p14:creationId xmlns:p14="http://schemas.microsoft.com/office/powerpoint/2010/main" val="1055103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A11B83-7453-4C63-9F24-B8D95A5E7065}" type="slidenum">
              <a:rPr lang="en-US" smtClean="0"/>
              <a:t>20</a:t>
            </a:fld>
            <a:endParaRPr lang="en-US" dirty="0"/>
          </a:p>
        </p:txBody>
      </p:sp>
    </p:spTree>
    <p:extLst>
      <p:ext uri="{BB962C8B-B14F-4D97-AF65-F5344CB8AC3E}">
        <p14:creationId xmlns:p14="http://schemas.microsoft.com/office/powerpoint/2010/main" val="3611775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10"/>
          </p:nvPr>
        </p:nvSpPr>
        <p:spPr/>
        <p:txBody>
          <a:bodyPr/>
          <a:lstStyle/>
          <a:p>
            <a:fld id="{399BEDF8-A1E7-4483-BB5D-DE3B82C70DBB}" type="slidenum">
              <a:rPr lang="en-US" smtClean="0"/>
              <a:t>2</a:t>
            </a:fld>
            <a:endParaRPr lang="en-US"/>
          </a:p>
        </p:txBody>
      </p:sp>
    </p:spTree>
    <p:extLst>
      <p:ext uri="{BB962C8B-B14F-4D97-AF65-F5344CB8AC3E}">
        <p14:creationId xmlns:p14="http://schemas.microsoft.com/office/powerpoint/2010/main" val="40119658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CAA11B83-7453-4C63-9F24-B8D95A5E7065}" type="slidenum">
              <a:rPr lang="en-US" smtClean="0"/>
              <a:t>21</a:t>
            </a:fld>
            <a:endParaRPr lang="en-US" dirty="0"/>
          </a:p>
        </p:txBody>
      </p:sp>
    </p:spTree>
    <p:extLst>
      <p:ext uri="{BB962C8B-B14F-4D97-AF65-F5344CB8AC3E}">
        <p14:creationId xmlns:p14="http://schemas.microsoft.com/office/powerpoint/2010/main" val="38785663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A11B83-7453-4C63-9F24-B8D95A5E7065}" type="slidenum">
              <a:rPr lang="en-US" smtClean="0"/>
              <a:t>22</a:t>
            </a:fld>
            <a:endParaRPr lang="en-US" dirty="0"/>
          </a:p>
        </p:txBody>
      </p:sp>
    </p:spTree>
    <p:extLst>
      <p:ext uri="{BB962C8B-B14F-4D97-AF65-F5344CB8AC3E}">
        <p14:creationId xmlns:p14="http://schemas.microsoft.com/office/powerpoint/2010/main" val="26407256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A11B83-7453-4C63-9F24-B8D95A5E7065}" type="slidenum">
              <a:rPr lang="en-US" smtClean="0"/>
              <a:t>23</a:t>
            </a:fld>
            <a:endParaRPr lang="en-US" dirty="0"/>
          </a:p>
        </p:txBody>
      </p:sp>
    </p:spTree>
    <p:extLst>
      <p:ext uri="{BB962C8B-B14F-4D97-AF65-F5344CB8AC3E}">
        <p14:creationId xmlns:p14="http://schemas.microsoft.com/office/powerpoint/2010/main" val="33116015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A11B83-7453-4C63-9F24-B8D95A5E7065}" type="slidenum">
              <a:rPr lang="en-US" smtClean="0"/>
              <a:t>24</a:t>
            </a:fld>
            <a:endParaRPr lang="en-US" dirty="0"/>
          </a:p>
        </p:txBody>
      </p:sp>
    </p:spTree>
    <p:extLst>
      <p:ext uri="{BB962C8B-B14F-4D97-AF65-F5344CB8AC3E}">
        <p14:creationId xmlns:p14="http://schemas.microsoft.com/office/powerpoint/2010/main" val="14389087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A11B83-7453-4C63-9F24-B8D95A5E7065}" type="slidenum">
              <a:rPr lang="en-US" smtClean="0"/>
              <a:t>25</a:t>
            </a:fld>
            <a:endParaRPr lang="en-US" dirty="0"/>
          </a:p>
        </p:txBody>
      </p:sp>
    </p:spTree>
    <p:extLst>
      <p:ext uri="{BB962C8B-B14F-4D97-AF65-F5344CB8AC3E}">
        <p14:creationId xmlns:p14="http://schemas.microsoft.com/office/powerpoint/2010/main" val="22747099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CAA11B83-7453-4C63-9F24-B8D95A5E7065}" type="slidenum">
              <a:rPr lang="en-US" smtClean="0"/>
              <a:t>27</a:t>
            </a:fld>
            <a:endParaRPr lang="en-US" dirty="0"/>
          </a:p>
        </p:txBody>
      </p:sp>
    </p:spTree>
    <p:extLst>
      <p:ext uri="{BB962C8B-B14F-4D97-AF65-F5344CB8AC3E}">
        <p14:creationId xmlns:p14="http://schemas.microsoft.com/office/powerpoint/2010/main" val="817439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A11B83-7453-4C63-9F24-B8D95A5E7065}" type="slidenum">
              <a:rPr lang="en-US" smtClean="0"/>
              <a:t>3</a:t>
            </a:fld>
            <a:endParaRPr lang="en-US" dirty="0"/>
          </a:p>
        </p:txBody>
      </p:sp>
    </p:spTree>
    <p:extLst>
      <p:ext uri="{BB962C8B-B14F-4D97-AF65-F5344CB8AC3E}">
        <p14:creationId xmlns:p14="http://schemas.microsoft.com/office/powerpoint/2010/main" val="4225776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11B83-7453-4C63-9F24-B8D95A5E7065}" type="slidenum">
              <a:rPr lang="en-US" smtClean="0"/>
              <a:t>4</a:t>
            </a:fld>
            <a:endParaRPr lang="en-US" dirty="0"/>
          </a:p>
        </p:txBody>
      </p:sp>
    </p:spTree>
    <p:extLst>
      <p:ext uri="{BB962C8B-B14F-4D97-AF65-F5344CB8AC3E}">
        <p14:creationId xmlns:p14="http://schemas.microsoft.com/office/powerpoint/2010/main" val="205204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A11B83-7453-4C63-9F24-B8D95A5E706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6078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CAA11B83-7453-4C63-9F24-B8D95A5E7065}" type="slidenum">
              <a:rPr lang="en-US" smtClean="0"/>
              <a:t>6</a:t>
            </a:fld>
            <a:endParaRPr lang="en-US"/>
          </a:p>
        </p:txBody>
      </p:sp>
    </p:spTree>
    <p:extLst>
      <p:ext uri="{BB962C8B-B14F-4D97-AF65-F5344CB8AC3E}">
        <p14:creationId xmlns:p14="http://schemas.microsoft.com/office/powerpoint/2010/main" val="2884232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A11B83-7453-4C63-9F24-B8D95A5E706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4962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B37627-E90C-41F3-ACDF-1113511FE5A1}" type="slidenum">
              <a:rPr lang="en-US" smtClean="0"/>
              <a:t>8</a:t>
            </a:fld>
            <a:endParaRPr lang="en-US" dirty="0"/>
          </a:p>
        </p:txBody>
      </p:sp>
    </p:spTree>
    <p:extLst>
      <p:ext uri="{BB962C8B-B14F-4D97-AF65-F5344CB8AC3E}">
        <p14:creationId xmlns:p14="http://schemas.microsoft.com/office/powerpoint/2010/main" val="3376852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defTabSz="931774">
              <a:defRPr/>
            </a:pPr>
            <a:fld id="{397C0A7E-7E2C-46F2-B929-C61125F61C00}" type="slidenum">
              <a:rPr lang="en-US">
                <a:solidFill>
                  <a:prstClr val="black"/>
                </a:solidFill>
                <a:latin typeface="Calibri" panose="020F0502020204030204"/>
              </a:rPr>
              <a:pPr defTabSz="931774">
                <a:defRPr/>
              </a:pPr>
              <a:t>9</a:t>
            </a:fld>
            <a:endParaRPr lang="en-US">
              <a:solidFill>
                <a:prstClr val="black"/>
              </a:solidFill>
              <a:latin typeface="Calibri" panose="020F0502020204030204"/>
            </a:endParaRPr>
          </a:p>
        </p:txBody>
      </p:sp>
    </p:spTree>
    <p:extLst>
      <p:ext uri="{BB962C8B-B14F-4D97-AF65-F5344CB8AC3E}">
        <p14:creationId xmlns:p14="http://schemas.microsoft.com/office/powerpoint/2010/main" val="4216127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2"/>
          <p:cNvSpPr>
            <a:spLocks noGrp="1"/>
          </p:cNvSpPr>
          <p:nvPr>
            <p:ph type="ctrTitle"/>
          </p:nvPr>
        </p:nvSpPr>
        <p:spPr>
          <a:xfrm>
            <a:off x="841248" y="1600200"/>
            <a:ext cx="10515600" cy="2706624"/>
          </a:xfrm>
        </p:spPr>
        <p:txBody>
          <a:bodyPr anchor="b">
            <a:normAutofit/>
          </a:bodyPr>
          <a:lstStyle>
            <a:lvl1pPr algn="ctr">
              <a:lnSpc>
                <a:spcPct val="100000"/>
              </a:lnSpc>
              <a:defRPr sz="4000"/>
            </a:lvl1pPr>
          </a:lstStyle>
          <a:p>
            <a:r>
              <a:rPr lang="en-US" dirty="0"/>
              <a:t>Click to edit Master title style</a:t>
            </a:r>
          </a:p>
        </p:txBody>
      </p:sp>
      <p:sp>
        <p:nvSpPr>
          <p:cNvPr id="3" name="Subtitle 3"/>
          <p:cNvSpPr>
            <a:spLocks noGrp="1"/>
          </p:cNvSpPr>
          <p:nvPr>
            <p:ph type="subTitle" idx="1"/>
          </p:nvPr>
        </p:nvSpPr>
        <p:spPr>
          <a:xfrm>
            <a:off x="841248" y="4544568"/>
            <a:ext cx="10515600" cy="1399032"/>
          </a:xfrm>
        </p:spPr>
        <p:txBody>
          <a:bodyPr>
            <a:normAutofit/>
          </a:bodyPr>
          <a:lstStyle>
            <a:lvl1pPr marL="0" indent="0" algn="ctr">
              <a:buNone/>
              <a:defRPr sz="2800" b="1">
                <a:solidFill>
                  <a:srgbClr val="8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60843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and Sourc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838200" y="1444752"/>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p:nvPr>
        </p:nvSpPr>
        <p:spPr>
          <a:xfrm>
            <a:off x="6172200" y="1444752"/>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5"/>
          <p:cNvSpPr>
            <a:spLocks noGrp="1"/>
          </p:cNvSpPr>
          <p:nvPr>
            <p:ph type="body" sz="quarter" idx="13"/>
          </p:nvPr>
        </p:nvSpPr>
        <p:spPr>
          <a:xfrm>
            <a:off x="841248" y="6016752"/>
            <a:ext cx="9528048" cy="548640"/>
          </a:xfrm>
        </p:spPr>
        <p:txBody>
          <a:bodyPr>
            <a:noAutofit/>
          </a:bodyPr>
          <a:lstStyle>
            <a:lvl1pPr marL="0" indent="0">
              <a:spcBef>
                <a:spcPts val="0"/>
              </a:spcBef>
              <a:buNone/>
              <a:defRPr sz="1400"/>
            </a:lvl1pPr>
            <a:lvl2pPr marL="457200" indent="0">
              <a:spcBef>
                <a:spcPts val="0"/>
              </a:spcBef>
              <a:buNone/>
              <a:defRPr sz="1400"/>
            </a:lvl2pPr>
            <a:lvl3pPr marL="914400" indent="0">
              <a:spcBef>
                <a:spcPts val="0"/>
              </a:spcBef>
              <a:buNone/>
              <a:defRPr sz="1400"/>
            </a:lvl3pPr>
            <a:lvl4pPr marL="1371600" indent="0">
              <a:spcBef>
                <a:spcPts val="0"/>
              </a:spcBef>
              <a:buNone/>
              <a:defRPr sz="1400"/>
            </a:lvl4pPr>
            <a:lvl5pPr marL="1828800" indent="0">
              <a:spcBef>
                <a:spcPts val="0"/>
              </a:spcBef>
              <a:buNone/>
              <a:defRPr sz="1400"/>
            </a:lvl5pPr>
          </a:lstStyle>
          <a:p>
            <a:pPr lvl="0"/>
            <a:endParaRPr lang="en-US" dirty="0"/>
          </a:p>
        </p:txBody>
      </p:sp>
      <p:sp>
        <p:nvSpPr>
          <p:cNvPr id="7" name="Slide Number Placeholder 6"/>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43408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Wid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838200" y="1444752"/>
            <a:ext cx="10515600" cy="325526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p:nvPr>
        </p:nvSpPr>
        <p:spPr>
          <a:xfrm>
            <a:off x="838200" y="4700016"/>
            <a:ext cx="10515600" cy="12252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1374101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and One Content Title">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838200" y="1444752"/>
            <a:ext cx="5181600" cy="435254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p:cNvSpPr>
            <a:spLocks noGrp="1"/>
          </p:cNvSpPr>
          <p:nvPr>
            <p:ph sz="quarter" idx="13"/>
          </p:nvPr>
        </p:nvSpPr>
        <p:spPr>
          <a:xfrm>
            <a:off x="6172200" y="1444752"/>
            <a:ext cx="5184648" cy="54864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half" idx="2"/>
          </p:nvPr>
        </p:nvSpPr>
        <p:spPr>
          <a:xfrm>
            <a:off x="6172200" y="2133600"/>
            <a:ext cx="5181600" cy="36624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4216140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One Content Title">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838200" y="1444752"/>
            <a:ext cx="5181600" cy="435254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p:cNvSpPr>
            <a:spLocks noGrp="1"/>
          </p:cNvSpPr>
          <p:nvPr>
            <p:ph sz="quarter" idx="13"/>
          </p:nvPr>
        </p:nvSpPr>
        <p:spPr>
          <a:xfrm>
            <a:off x="6172200" y="1444752"/>
            <a:ext cx="5184648" cy="54864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half" idx="2"/>
          </p:nvPr>
        </p:nvSpPr>
        <p:spPr>
          <a:xfrm>
            <a:off x="6172200" y="2133600"/>
            <a:ext cx="5181600" cy="36624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6"/>
          <p:cNvSpPr>
            <a:spLocks noGrp="1"/>
          </p:cNvSpPr>
          <p:nvPr>
            <p:ph type="body" sz="quarter" idx="14"/>
          </p:nvPr>
        </p:nvSpPr>
        <p:spPr>
          <a:xfrm>
            <a:off x="838200" y="6016752"/>
            <a:ext cx="9528048" cy="548640"/>
          </a:xfrm>
        </p:spPr>
        <p:txBody>
          <a:bodyPr>
            <a:normAutofit/>
          </a:bodyPr>
          <a:lstStyle>
            <a:lvl1pPr marL="0" indent="0">
              <a:spcBef>
                <a:spcPts val="0"/>
              </a:spcBef>
              <a:buNone/>
              <a:defRPr sz="1400"/>
            </a:lvl1pPr>
          </a:lstStyle>
          <a:p>
            <a:pPr lvl="0"/>
            <a:endParaRPr lang="en-US" dirty="0"/>
          </a:p>
        </p:txBody>
      </p:sp>
      <p:sp>
        <p:nvSpPr>
          <p:cNvPr id="7" name="Slide Number Placeholder 7"/>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296379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Titled Content Three Pictures">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726948" y="1252537"/>
            <a:ext cx="4572000" cy="457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3a"/>
          <p:cNvSpPr>
            <a:spLocks noGrp="1"/>
          </p:cNvSpPr>
          <p:nvPr>
            <p:ph sz="quarter" idx="17"/>
          </p:nvPr>
        </p:nvSpPr>
        <p:spPr>
          <a:xfrm>
            <a:off x="841248" y="1895474"/>
            <a:ext cx="4343400" cy="4352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4"/>
          <p:cNvSpPr>
            <a:spLocks noGrp="1"/>
          </p:cNvSpPr>
          <p:nvPr>
            <p:ph sz="quarter" idx="13"/>
          </p:nvPr>
        </p:nvSpPr>
        <p:spPr>
          <a:xfrm>
            <a:off x="6705600" y="1262428"/>
            <a:ext cx="4572000" cy="4572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a"/>
          <p:cNvSpPr>
            <a:spLocks noGrp="1"/>
          </p:cNvSpPr>
          <p:nvPr>
            <p:ph sz="half" idx="2"/>
          </p:nvPr>
        </p:nvSpPr>
        <p:spPr>
          <a:xfrm>
            <a:off x="7616952" y="1895854"/>
            <a:ext cx="3660648" cy="39514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4b.1" descr="&quot; &quot;"/>
          <p:cNvSpPr>
            <a:spLocks noGrp="1"/>
          </p:cNvSpPr>
          <p:nvPr>
            <p:ph type="pic" sz="quarter" idx="14"/>
          </p:nvPr>
        </p:nvSpPr>
        <p:spPr>
          <a:xfrm>
            <a:off x="6705600" y="2157984"/>
            <a:ext cx="685800" cy="685800"/>
          </a:xfrm>
        </p:spPr>
        <p:txBody>
          <a:bodyPr/>
          <a:lstStyle/>
          <a:p>
            <a:endParaRPr lang="en-US" dirty="0"/>
          </a:p>
        </p:txBody>
      </p:sp>
      <p:sp>
        <p:nvSpPr>
          <p:cNvPr id="11" name="Picture Placeholder 4b.2" descr="&quot; &quot;"/>
          <p:cNvSpPr>
            <a:spLocks noGrp="1"/>
          </p:cNvSpPr>
          <p:nvPr>
            <p:ph type="pic" sz="quarter" idx="15"/>
          </p:nvPr>
        </p:nvSpPr>
        <p:spPr>
          <a:xfrm>
            <a:off x="6705600" y="3364992"/>
            <a:ext cx="685800" cy="685800"/>
          </a:xfrm>
        </p:spPr>
        <p:txBody>
          <a:bodyPr/>
          <a:lstStyle/>
          <a:p>
            <a:endParaRPr lang="en-US" dirty="0"/>
          </a:p>
        </p:txBody>
      </p:sp>
      <p:sp>
        <p:nvSpPr>
          <p:cNvPr id="12" name="Picture Placeholder 4b.3" descr="&quot; &quot;"/>
          <p:cNvSpPr>
            <a:spLocks noGrp="1"/>
          </p:cNvSpPr>
          <p:nvPr>
            <p:ph type="pic" sz="quarter" idx="16"/>
          </p:nvPr>
        </p:nvSpPr>
        <p:spPr>
          <a:xfrm>
            <a:off x="6720254" y="4572000"/>
            <a:ext cx="685800" cy="685800"/>
          </a:xfrm>
        </p:spPr>
        <p:txBody>
          <a:bodyPr/>
          <a:lstStyle/>
          <a:p>
            <a:endParaRPr lang="en-US" dirty="0"/>
          </a:p>
        </p:txBody>
      </p:sp>
      <p:sp>
        <p:nvSpPr>
          <p:cNvPr id="7" name="Slide Number Placeholder 5"/>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2736880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838200" y="1444752"/>
            <a:ext cx="5181600" cy="27462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p:nvPr>
        </p:nvSpPr>
        <p:spPr>
          <a:xfrm>
            <a:off x="6172200" y="1444752"/>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13"/>
          </p:nvPr>
        </p:nvSpPr>
        <p:spPr>
          <a:xfrm>
            <a:off x="841248" y="4350748"/>
            <a:ext cx="5184648" cy="213969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2392323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Wid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838200" y="1179576"/>
            <a:ext cx="10515600" cy="1828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p:nvPr>
        </p:nvSpPr>
        <p:spPr>
          <a:xfrm>
            <a:off x="228600" y="3118103"/>
            <a:ext cx="11704320" cy="259689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13"/>
          </p:nvPr>
        </p:nvSpPr>
        <p:spPr>
          <a:xfrm>
            <a:off x="3959352" y="5212080"/>
            <a:ext cx="4645152" cy="10149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12715798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and Sourc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432816" y="1444752"/>
            <a:ext cx="3529584" cy="41605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p:nvPr>
        </p:nvSpPr>
        <p:spPr>
          <a:xfrm>
            <a:off x="4331208" y="1444752"/>
            <a:ext cx="3529584" cy="41605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13"/>
          </p:nvPr>
        </p:nvSpPr>
        <p:spPr>
          <a:xfrm>
            <a:off x="8229600" y="1444752"/>
            <a:ext cx="3529584" cy="416052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6"/>
          <p:cNvSpPr>
            <a:spLocks noGrp="1"/>
          </p:cNvSpPr>
          <p:nvPr>
            <p:ph type="body" sz="quarter" idx="14"/>
          </p:nvPr>
        </p:nvSpPr>
        <p:spPr>
          <a:xfrm>
            <a:off x="838200" y="6016752"/>
            <a:ext cx="9528048" cy="548640"/>
          </a:xfrm>
        </p:spPr>
        <p:txBody>
          <a:bodyPr>
            <a:normAutofit/>
          </a:bodyPr>
          <a:lstStyle>
            <a:lvl1pPr marL="0" indent="0">
              <a:spcBef>
                <a:spcPts val="0"/>
              </a:spcBef>
              <a:buNone/>
              <a:defRPr sz="1400"/>
            </a:lvl1pPr>
          </a:lstStyle>
          <a:p>
            <a:pPr lvl="0"/>
            <a:endParaRPr lang="en-US" dirty="0"/>
          </a:p>
        </p:txBody>
      </p:sp>
      <p:sp>
        <p:nvSpPr>
          <p:cNvPr id="7" name="Slide Number Placeholder 7"/>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7572171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x and Sourc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18288" y="1444752"/>
            <a:ext cx="1965960" cy="41605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4"/>
          <p:cNvSpPr>
            <a:spLocks noGrp="1"/>
          </p:cNvSpPr>
          <p:nvPr>
            <p:ph sz="half" idx="15"/>
          </p:nvPr>
        </p:nvSpPr>
        <p:spPr>
          <a:xfrm>
            <a:off x="2057400" y="1444752"/>
            <a:ext cx="1965960" cy="41605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half" idx="2"/>
          </p:nvPr>
        </p:nvSpPr>
        <p:spPr>
          <a:xfrm>
            <a:off x="4096512" y="1444752"/>
            <a:ext cx="1965960" cy="41605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6"/>
          <p:cNvSpPr>
            <a:spLocks noGrp="1"/>
          </p:cNvSpPr>
          <p:nvPr>
            <p:ph sz="half" idx="16"/>
          </p:nvPr>
        </p:nvSpPr>
        <p:spPr>
          <a:xfrm>
            <a:off x="6135624" y="1444752"/>
            <a:ext cx="1965960" cy="41605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7"/>
          <p:cNvSpPr>
            <a:spLocks noGrp="1"/>
          </p:cNvSpPr>
          <p:nvPr>
            <p:ph sz="quarter" idx="13"/>
          </p:nvPr>
        </p:nvSpPr>
        <p:spPr>
          <a:xfrm>
            <a:off x="8174736" y="1444752"/>
            <a:ext cx="1965960" cy="416052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8"/>
          <p:cNvSpPr>
            <a:spLocks noGrp="1"/>
          </p:cNvSpPr>
          <p:nvPr>
            <p:ph sz="quarter" idx="17"/>
          </p:nvPr>
        </p:nvSpPr>
        <p:spPr>
          <a:xfrm>
            <a:off x="10213848" y="1444752"/>
            <a:ext cx="1965960" cy="416052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4"/>
          </p:nvPr>
        </p:nvSpPr>
        <p:spPr>
          <a:xfrm>
            <a:off x="838200" y="6016752"/>
            <a:ext cx="9528048" cy="548640"/>
          </a:xfrm>
        </p:spPr>
        <p:txBody>
          <a:bodyPr>
            <a:normAutofit/>
          </a:bodyPr>
          <a:lstStyle>
            <a:lvl1pPr marL="0" indent="0">
              <a:spcBef>
                <a:spcPts val="0"/>
              </a:spcBef>
              <a:buNone/>
              <a:defRPr sz="1400"/>
            </a:lvl1pPr>
          </a:lstStyle>
          <a:p>
            <a:pPr lvl="0"/>
            <a:endParaRPr lang="en-US" dirty="0"/>
          </a:p>
        </p:txBody>
      </p:sp>
      <p:sp>
        <p:nvSpPr>
          <p:cNvPr id="7" name="Slide Number Placeholder 10"/>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1070760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gline Three Sourc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Content Placeholder 3"/>
          <p:cNvSpPr>
            <a:spLocks noGrp="1"/>
          </p:cNvSpPr>
          <p:nvPr>
            <p:ph sz="quarter" idx="15"/>
          </p:nvPr>
        </p:nvSpPr>
        <p:spPr>
          <a:xfrm>
            <a:off x="841248" y="1066800"/>
            <a:ext cx="10515600" cy="457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4"/>
          <p:cNvSpPr>
            <a:spLocks noGrp="1"/>
          </p:cNvSpPr>
          <p:nvPr>
            <p:ph sz="half" idx="1"/>
          </p:nvPr>
        </p:nvSpPr>
        <p:spPr>
          <a:xfrm>
            <a:off x="432816" y="1524000"/>
            <a:ext cx="3529584" cy="41605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half" idx="2"/>
          </p:nvPr>
        </p:nvSpPr>
        <p:spPr>
          <a:xfrm>
            <a:off x="4331208" y="1524000"/>
            <a:ext cx="3529584" cy="41605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3"/>
          </p:nvPr>
        </p:nvSpPr>
        <p:spPr>
          <a:xfrm>
            <a:off x="8229600" y="1524000"/>
            <a:ext cx="3529584" cy="416052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7"/>
          <p:cNvSpPr>
            <a:spLocks noGrp="1"/>
          </p:cNvSpPr>
          <p:nvPr>
            <p:ph type="body" sz="quarter" idx="14"/>
          </p:nvPr>
        </p:nvSpPr>
        <p:spPr>
          <a:xfrm>
            <a:off x="838200" y="6016752"/>
            <a:ext cx="9528048" cy="548640"/>
          </a:xfrm>
        </p:spPr>
        <p:txBody>
          <a:bodyPr>
            <a:normAutofit/>
          </a:bodyPr>
          <a:lstStyle>
            <a:lvl1pPr marL="0" indent="0">
              <a:spcBef>
                <a:spcPts val="0"/>
              </a:spcBef>
              <a:buNone/>
              <a:defRPr sz="1400"/>
            </a:lvl1pPr>
          </a:lstStyle>
          <a:p>
            <a:pPr lvl="0"/>
            <a:endParaRPr lang="en-US" dirty="0"/>
          </a:p>
        </p:txBody>
      </p:sp>
      <p:sp>
        <p:nvSpPr>
          <p:cNvPr id="7" name="Slide Number Placeholder 8"/>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932494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wo Banner Title">
    <p:spTree>
      <p:nvGrpSpPr>
        <p:cNvPr id="1" name=""/>
        <p:cNvGrpSpPr/>
        <p:nvPr/>
      </p:nvGrpSpPr>
      <p:grpSpPr>
        <a:xfrm>
          <a:off x="0" y="0"/>
          <a:ext cx="0" cy="0"/>
          <a:chOff x="0" y="0"/>
          <a:chExt cx="0" cy="0"/>
        </a:xfrm>
      </p:grpSpPr>
      <p:pic>
        <p:nvPicPr>
          <p:cNvPr id="20" name="Picture 1" descr="Logo: HRSA. Health Resources &amp; Services Administration.&#10;&#10;Vision: Healthy Communities, Healthy People">
            <a:extLst>
              <a:ext uri="{FF2B5EF4-FFF2-40B4-BE49-F238E27FC236}">
                <a16:creationId xmlns:a16="http://schemas.microsoft.com/office/drawing/2014/main" id="{59B87ACB-63D1-7145-B55B-0A5815BD19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2"/>
          <p:cNvSpPr>
            <a:spLocks noGrp="1"/>
          </p:cNvSpPr>
          <p:nvPr>
            <p:ph type="ctrTitle"/>
          </p:nvPr>
        </p:nvSpPr>
        <p:spPr>
          <a:xfrm>
            <a:off x="841248" y="1899138"/>
            <a:ext cx="10515600" cy="2560320"/>
          </a:xfrm>
        </p:spPr>
        <p:txBody>
          <a:bodyPr anchor="b">
            <a:normAutofit/>
          </a:bodyPr>
          <a:lstStyle>
            <a:lvl1pPr algn="ctr">
              <a:lnSpc>
                <a:spcPct val="100000"/>
              </a:lnSpc>
              <a:defRPr sz="4000"/>
            </a:lvl1pPr>
          </a:lstStyle>
          <a:p>
            <a:r>
              <a:rPr lang="en-US" dirty="0"/>
              <a:t>Click to edit Master title style</a:t>
            </a:r>
          </a:p>
        </p:txBody>
      </p:sp>
      <p:sp>
        <p:nvSpPr>
          <p:cNvPr id="3" name="Subtitle 3"/>
          <p:cNvSpPr>
            <a:spLocks noGrp="1"/>
          </p:cNvSpPr>
          <p:nvPr>
            <p:ph type="subTitle" idx="1"/>
          </p:nvPr>
        </p:nvSpPr>
        <p:spPr>
          <a:xfrm>
            <a:off x="914400" y="4498848"/>
            <a:ext cx="10515600" cy="914400"/>
          </a:xfrm>
        </p:spPr>
        <p:txBody>
          <a:bodyPr>
            <a:normAutofit/>
          </a:bodyPr>
          <a:lstStyle>
            <a:lvl1pPr marL="0" indent="0" algn="ctr">
              <a:buNone/>
              <a:defRPr sz="2800" b="1">
                <a:solidFill>
                  <a:srgbClr val="8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4452985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Blue Source Thre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841248" y="1371600"/>
            <a:ext cx="7607808" cy="44439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p:nvPr>
        </p:nvSpPr>
        <p:spPr>
          <a:xfrm>
            <a:off x="8796528" y="1371600"/>
            <a:ext cx="3026664" cy="4443984"/>
          </a:xfrm>
          <a:pattFill prst="pct25">
            <a:fgClr>
              <a:srgbClr val="CCDDF1"/>
            </a:fgClr>
            <a:bgClr>
              <a:schemeClr val="bg1"/>
            </a:bgClr>
          </a:patt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5"/>
          <p:cNvSpPr>
            <a:spLocks noGrp="1"/>
          </p:cNvSpPr>
          <p:nvPr>
            <p:ph type="body" sz="quarter" idx="13"/>
          </p:nvPr>
        </p:nvSpPr>
        <p:spPr>
          <a:xfrm>
            <a:off x="841248" y="6016752"/>
            <a:ext cx="9528048" cy="548640"/>
          </a:xfrm>
        </p:spPr>
        <p:txBody>
          <a:bodyPr>
            <a:noAutofit/>
          </a:bodyPr>
          <a:lstStyle>
            <a:lvl1pPr marL="0" indent="0">
              <a:spcBef>
                <a:spcPts val="0"/>
              </a:spcBef>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endParaRPr lang="en-US" dirty="0"/>
          </a:p>
        </p:txBody>
      </p:sp>
      <p:sp>
        <p:nvSpPr>
          <p:cNvPr id="7" name="Slide Number Placeholder 6"/>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8258477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Banner Blue Four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11" name="Picture Placeholder 3"/>
          <p:cNvSpPr>
            <a:spLocks noGrp="1" noChangeAspect="1"/>
          </p:cNvSpPr>
          <p:nvPr>
            <p:ph type="pic" sz="quarter" idx="14"/>
          </p:nvPr>
        </p:nvSpPr>
        <p:spPr>
          <a:xfrm>
            <a:off x="838200" y="1133856"/>
            <a:ext cx="1033272" cy="1033272"/>
          </a:xfrm>
        </p:spPr>
        <p:txBody>
          <a:bodyPr/>
          <a:lstStyle/>
          <a:p>
            <a:endParaRPr lang="en-US"/>
          </a:p>
        </p:txBody>
      </p:sp>
      <p:sp>
        <p:nvSpPr>
          <p:cNvPr id="6" name="Content Placeholder 3"/>
          <p:cNvSpPr>
            <a:spLocks noGrp="1"/>
          </p:cNvSpPr>
          <p:nvPr>
            <p:ph sz="quarter" idx="13"/>
          </p:nvPr>
        </p:nvSpPr>
        <p:spPr>
          <a:xfrm>
            <a:off x="1981200" y="1115568"/>
            <a:ext cx="9375648" cy="106984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4"/>
          <p:cNvSpPr>
            <a:spLocks noGrp="1"/>
          </p:cNvSpPr>
          <p:nvPr>
            <p:ph sz="half" idx="1"/>
          </p:nvPr>
        </p:nvSpPr>
        <p:spPr>
          <a:xfrm>
            <a:off x="838200" y="2334768"/>
            <a:ext cx="4392168"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half" idx="2"/>
          </p:nvPr>
        </p:nvSpPr>
        <p:spPr>
          <a:xfrm>
            <a:off x="5376672" y="2334769"/>
            <a:ext cx="6812280" cy="3037060"/>
          </a:xfrm>
          <a:pattFill prst="pct25">
            <a:fgClr>
              <a:srgbClr val="CCDDF1"/>
            </a:fgClr>
            <a:bgClr>
              <a:schemeClr val="bg1"/>
            </a:bgClr>
          </a:patt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6"/>
          <p:cNvSpPr>
            <a:spLocks noGrp="1"/>
          </p:cNvSpPr>
          <p:nvPr>
            <p:ph sz="quarter" idx="15"/>
          </p:nvPr>
        </p:nvSpPr>
        <p:spPr>
          <a:xfrm>
            <a:off x="5376863" y="5521182"/>
            <a:ext cx="4986337" cy="72721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7"/>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15783088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ne Blue Four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1652016" y="1307592"/>
            <a:ext cx="4901184" cy="31272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p:nvPr>
        </p:nvSpPr>
        <p:spPr>
          <a:xfrm>
            <a:off x="7434072" y="1344168"/>
            <a:ext cx="4343400" cy="4306824"/>
          </a:xfrm>
          <a:pattFill prst="pct25">
            <a:fgClr>
              <a:srgbClr val="CCDDF1"/>
            </a:fgClr>
            <a:bgClr>
              <a:schemeClr val="bg1"/>
            </a:bgClr>
          </a:patt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13"/>
          </p:nvPr>
        </p:nvSpPr>
        <p:spPr>
          <a:xfrm>
            <a:off x="841248" y="4486656"/>
            <a:ext cx="6501384" cy="92354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6"/>
          <p:cNvSpPr>
            <a:spLocks noGrp="1"/>
          </p:cNvSpPr>
          <p:nvPr>
            <p:ph sz="quarter" idx="15"/>
          </p:nvPr>
        </p:nvSpPr>
        <p:spPr>
          <a:xfrm>
            <a:off x="841248" y="5715000"/>
            <a:ext cx="9528048" cy="640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7"/>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7154107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ne Blue Three Caption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6" name="Content Placeholder 3"/>
          <p:cNvSpPr>
            <a:spLocks noGrp="1"/>
          </p:cNvSpPr>
          <p:nvPr>
            <p:ph sz="quarter" idx="13"/>
          </p:nvPr>
        </p:nvSpPr>
        <p:spPr>
          <a:xfrm>
            <a:off x="841248" y="1298448"/>
            <a:ext cx="5705856" cy="106984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4"/>
          <p:cNvSpPr>
            <a:spLocks noGrp="1"/>
          </p:cNvSpPr>
          <p:nvPr>
            <p:ph sz="half" idx="1"/>
          </p:nvPr>
        </p:nvSpPr>
        <p:spPr>
          <a:xfrm>
            <a:off x="841248" y="2438400"/>
            <a:ext cx="5705856" cy="2667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p:cNvSpPr>
            <a:spLocks noGrp="1"/>
          </p:cNvSpPr>
          <p:nvPr>
            <p:ph type="body" sz="quarter" idx="16"/>
          </p:nvPr>
        </p:nvSpPr>
        <p:spPr>
          <a:xfrm>
            <a:off x="838200" y="5105400"/>
            <a:ext cx="5708650" cy="454025"/>
          </a:xfrm>
        </p:spPr>
        <p:txBody>
          <a:bodyPr>
            <a:noAutofit/>
          </a:bodyPr>
          <a:lstStyle>
            <a:lvl1pPr marL="0" indent="0">
              <a:spcBef>
                <a:spcPts val="0"/>
              </a:spcBef>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endParaRPr lang="en-US" dirty="0"/>
          </a:p>
        </p:txBody>
      </p:sp>
      <p:sp>
        <p:nvSpPr>
          <p:cNvPr id="4" name="Content Placeholder 5"/>
          <p:cNvSpPr>
            <a:spLocks noGrp="1"/>
          </p:cNvSpPr>
          <p:nvPr>
            <p:ph sz="half" idx="2"/>
          </p:nvPr>
        </p:nvSpPr>
        <p:spPr>
          <a:xfrm>
            <a:off x="6574536" y="1115568"/>
            <a:ext cx="5513832" cy="4464068"/>
          </a:xfrm>
          <a:pattFill prst="pct25">
            <a:fgClr>
              <a:srgbClr val="CCDDF1"/>
            </a:fgClr>
            <a:bgClr>
              <a:schemeClr val="bg1"/>
            </a:bgClr>
          </a:patt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6"/>
          <p:cNvSpPr>
            <a:spLocks noGrp="1"/>
          </p:cNvSpPr>
          <p:nvPr>
            <p:ph sz="quarter" idx="15"/>
          </p:nvPr>
        </p:nvSpPr>
        <p:spPr>
          <a:xfrm>
            <a:off x="841248" y="5715000"/>
            <a:ext cx="9528048" cy="64008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7"/>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28616149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ue Banner Three Picture Six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4"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5" name="Rectangle 3" descr="&quot; &quot;"/>
          <p:cNvSpPr/>
          <p:nvPr userDrawn="1"/>
        </p:nvSpPr>
        <p:spPr>
          <a:xfrm>
            <a:off x="1" y="1114249"/>
            <a:ext cx="12192000" cy="890008"/>
          </a:xfrm>
          <a:prstGeom prst="rect">
            <a:avLst/>
          </a:prstGeom>
          <a:pattFill prst="pct25">
            <a:fgClr>
              <a:srgbClr val="CCDDF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Picture Placeholder 3a.1" descr="&quot; &quot;"/>
          <p:cNvSpPr>
            <a:spLocks noGrp="1" noChangeAspect="1"/>
          </p:cNvSpPr>
          <p:nvPr>
            <p:ph type="pic" sz="quarter" idx="17"/>
          </p:nvPr>
        </p:nvSpPr>
        <p:spPr>
          <a:xfrm>
            <a:off x="609599" y="1133856"/>
            <a:ext cx="849965" cy="850392"/>
          </a:xfrm>
        </p:spPr>
        <p:txBody>
          <a:bodyPr/>
          <a:lstStyle>
            <a:lvl1pPr marL="0" indent="0">
              <a:buNone/>
              <a:defRPr/>
            </a:lvl1pPr>
          </a:lstStyle>
          <a:p>
            <a:endParaRPr lang="en-US" dirty="0"/>
          </a:p>
        </p:txBody>
      </p:sp>
      <p:sp>
        <p:nvSpPr>
          <p:cNvPr id="9" name="Text Placeholder 3a.2"/>
          <p:cNvSpPr>
            <a:spLocks noGrp="1"/>
          </p:cNvSpPr>
          <p:nvPr>
            <p:ph type="body" sz="quarter" idx="12"/>
          </p:nvPr>
        </p:nvSpPr>
        <p:spPr>
          <a:xfrm>
            <a:off x="1518136" y="1115568"/>
            <a:ext cx="2743200" cy="88696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3b.1" descr="&quot; &quot;"/>
          <p:cNvSpPr>
            <a:spLocks noGrp="1" noChangeAspect="1"/>
          </p:cNvSpPr>
          <p:nvPr>
            <p:ph type="pic" sz="quarter" idx="18"/>
          </p:nvPr>
        </p:nvSpPr>
        <p:spPr>
          <a:xfrm>
            <a:off x="4294162" y="1133856"/>
            <a:ext cx="849966" cy="850392"/>
          </a:xfrm>
        </p:spPr>
        <p:txBody>
          <a:bodyPr/>
          <a:lstStyle>
            <a:lvl1pPr marL="0" indent="0">
              <a:buNone/>
              <a:defRPr/>
            </a:lvl1pPr>
          </a:lstStyle>
          <a:p>
            <a:endParaRPr lang="en-US" dirty="0"/>
          </a:p>
        </p:txBody>
      </p:sp>
      <p:sp>
        <p:nvSpPr>
          <p:cNvPr id="11" name="Text Placeholder 3b.2"/>
          <p:cNvSpPr>
            <a:spLocks noGrp="1"/>
          </p:cNvSpPr>
          <p:nvPr>
            <p:ph type="body" sz="quarter" idx="13"/>
          </p:nvPr>
        </p:nvSpPr>
        <p:spPr>
          <a:xfrm>
            <a:off x="5210908"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Picture Placeholder 3c.1" descr="&quot; &quot;"/>
          <p:cNvSpPr>
            <a:spLocks noGrp="1" noChangeAspect="1"/>
          </p:cNvSpPr>
          <p:nvPr>
            <p:ph type="pic" sz="quarter" idx="19"/>
          </p:nvPr>
        </p:nvSpPr>
        <p:spPr>
          <a:xfrm>
            <a:off x="7981540" y="1133856"/>
            <a:ext cx="849966" cy="850392"/>
          </a:xfrm>
        </p:spPr>
        <p:txBody>
          <a:bodyPr/>
          <a:lstStyle>
            <a:lvl1pPr marL="0" indent="0">
              <a:buNone/>
              <a:defRPr/>
            </a:lvl1pPr>
          </a:lstStyle>
          <a:p>
            <a:endParaRPr lang="en-US" dirty="0"/>
          </a:p>
        </p:txBody>
      </p:sp>
      <p:sp>
        <p:nvSpPr>
          <p:cNvPr id="13" name="Text Placeholder 3c.2"/>
          <p:cNvSpPr>
            <a:spLocks noGrp="1"/>
          </p:cNvSpPr>
          <p:nvPr>
            <p:ph type="body" sz="quarter" idx="14"/>
          </p:nvPr>
        </p:nvSpPr>
        <p:spPr>
          <a:xfrm>
            <a:off x="8891954"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4"/>
          <p:cNvSpPr>
            <a:spLocks noGrp="1"/>
          </p:cNvSpPr>
          <p:nvPr>
            <p:ph sz="quarter" idx="15"/>
          </p:nvPr>
        </p:nvSpPr>
        <p:spPr>
          <a:xfrm>
            <a:off x="838200" y="2194560"/>
            <a:ext cx="5157216"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5"/>
          <p:cNvSpPr>
            <a:spLocks noGrp="1"/>
          </p:cNvSpPr>
          <p:nvPr>
            <p:ph sz="quarter" idx="16"/>
          </p:nvPr>
        </p:nvSpPr>
        <p:spPr>
          <a:xfrm>
            <a:off x="6201508" y="2194560"/>
            <a:ext cx="5157216"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1"/>
          </p:nvPr>
        </p:nvSpPr>
        <p:spPr>
          <a:xfrm>
            <a:off x="841248" y="5562600"/>
            <a:ext cx="9528048" cy="914400"/>
          </a:xfrm>
        </p:spPr>
        <p:txBody>
          <a:bodyPr>
            <a:normAutofit/>
          </a:bodyPr>
          <a:lstStyle>
            <a:lvl1pPr marL="0" indent="0">
              <a:spcBef>
                <a:spcPts val="0"/>
              </a:spcBef>
              <a:buNone/>
              <a:defRPr sz="1400"/>
            </a:lvl1pPr>
          </a:lstStyle>
          <a:p>
            <a:pPr lvl="0"/>
            <a:endParaRPr lang="en-US" dirty="0"/>
          </a:p>
        </p:txBody>
      </p:sp>
      <p:sp>
        <p:nvSpPr>
          <p:cNvPr id="3" name="Slide Number Placeholder 7"/>
          <p:cNvSpPr>
            <a:spLocks noGrp="1"/>
          </p:cNvSpPr>
          <p:nvPr>
            <p:ph type="sldNum" sz="quarter" idx="10"/>
          </p:nvPr>
        </p:nvSpPr>
        <p:spPr/>
        <p:txBody>
          <a:bodyPr/>
          <a:lstStyle/>
          <a:p>
            <a:fld id="{AC38D48C-20BE-40D5-BBF2-392FF9026E6C}" type="slidenum">
              <a:rPr lang="en-US" smtClean="0"/>
              <a:pPr/>
              <a:t>‹#›</a:t>
            </a:fld>
            <a:endParaRPr lang="en-US" dirty="0"/>
          </a:p>
        </p:txBody>
      </p:sp>
    </p:spTree>
    <p:extLst>
      <p:ext uri="{BB962C8B-B14F-4D97-AF65-F5344CB8AC3E}">
        <p14:creationId xmlns:p14="http://schemas.microsoft.com/office/powerpoint/2010/main" val="30051170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ue Banner Two Picture 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4"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5" name="Rectangle 3" descr="&quot; &quot;"/>
          <p:cNvSpPr/>
          <p:nvPr userDrawn="1"/>
        </p:nvSpPr>
        <p:spPr>
          <a:xfrm>
            <a:off x="1" y="1114249"/>
            <a:ext cx="12192000" cy="890008"/>
          </a:xfrm>
          <a:prstGeom prst="rect">
            <a:avLst/>
          </a:prstGeom>
          <a:pattFill prst="pct25">
            <a:fgClr>
              <a:srgbClr val="CCDDF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Picture Placeholder 3a.1" descr="&quot; &quot;"/>
          <p:cNvSpPr>
            <a:spLocks noGrp="1" noChangeAspect="1"/>
          </p:cNvSpPr>
          <p:nvPr>
            <p:ph type="pic" sz="quarter" idx="17"/>
          </p:nvPr>
        </p:nvSpPr>
        <p:spPr>
          <a:xfrm>
            <a:off x="1606063" y="1133856"/>
            <a:ext cx="849965" cy="850392"/>
          </a:xfrm>
        </p:spPr>
        <p:txBody>
          <a:bodyPr/>
          <a:lstStyle>
            <a:lvl1pPr marL="0" indent="0">
              <a:buNone/>
              <a:defRPr/>
            </a:lvl1pPr>
          </a:lstStyle>
          <a:p>
            <a:endParaRPr lang="en-US" dirty="0"/>
          </a:p>
        </p:txBody>
      </p:sp>
      <p:sp>
        <p:nvSpPr>
          <p:cNvPr id="9" name="Text Placeholder 3a.2"/>
          <p:cNvSpPr>
            <a:spLocks noGrp="1"/>
          </p:cNvSpPr>
          <p:nvPr>
            <p:ph type="body" sz="quarter" idx="12"/>
          </p:nvPr>
        </p:nvSpPr>
        <p:spPr>
          <a:xfrm>
            <a:off x="2514600" y="1115568"/>
            <a:ext cx="2743200" cy="88696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3b.1" descr="&quot; &quot;"/>
          <p:cNvSpPr>
            <a:spLocks noGrp="1" noChangeAspect="1"/>
          </p:cNvSpPr>
          <p:nvPr>
            <p:ph type="pic" sz="quarter" idx="18"/>
          </p:nvPr>
        </p:nvSpPr>
        <p:spPr>
          <a:xfrm>
            <a:off x="7008054" y="1133856"/>
            <a:ext cx="849966" cy="850392"/>
          </a:xfrm>
        </p:spPr>
        <p:txBody>
          <a:bodyPr/>
          <a:lstStyle>
            <a:lvl1pPr marL="0" indent="0">
              <a:buNone/>
              <a:defRPr/>
            </a:lvl1pPr>
          </a:lstStyle>
          <a:p>
            <a:endParaRPr lang="en-US" dirty="0"/>
          </a:p>
        </p:txBody>
      </p:sp>
      <p:sp>
        <p:nvSpPr>
          <p:cNvPr id="11" name="Text Placeholder 3b.2"/>
          <p:cNvSpPr>
            <a:spLocks noGrp="1"/>
          </p:cNvSpPr>
          <p:nvPr>
            <p:ph type="body" sz="quarter" idx="13"/>
          </p:nvPr>
        </p:nvSpPr>
        <p:spPr>
          <a:xfrm>
            <a:off x="7924800"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4"/>
          <p:cNvSpPr>
            <a:spLocks noGrp="1"/>
          </p:cNvSpPr>
          <p:nvPr>
            <p:ph sz="quarter" idx="15"/>
          </p:nvPr>
        </p:nvSpPr>
        <p:spPr>
          <a:xfrm>
            <a:off x="838200" y="2194560"/>
            <a:ext cx="10515600" cy="2743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5"/>
          <p:cNvSpPr>
            <a:spLocks noGrp="1"/>
          </p:cNvSpPr>
          <p:nvPr>
            <p:ph sz="quarter" idx="16"/>
          </p:nvPr>
        </p:nvSpPr>
        <p:spPr>
          <a:xfrm>
            <a:off x="841248" y="5102352"/>
            <a:ext cx="9528048" cy="109728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6"/>
          <p:cNvSpPr>
            <a:spLocks noGrp="1"/>
          </p:cNvSpPr>
          <p:nvPr>
            <p:ph type="sldNum" sz="quarter" idx="10"/>
          </p:nvPr>
        </p:nvSpPr>
        <p:spPr/>
        <p:txBody>
          <a:bodyPr/>
          <a:lstStyle/>
          <a:p>
            <a:fld id="{AC38D48C-20BE-40D5-BBF2-392FF9026E6C}" type="slidenum">
              <a:rPr lang="en-US" smtClean="0"/>
              <a:pPr/>
              <a:t>‹#›</a:t>
            </a:fld>
            <a:endParaRPr lang="en-US" dirty="0"/>
          </a:p>
        </p:txBody>
      </p:sp>
    </p:spTree>
    <p:extLst>
      <p:ext uri="{BB962C8B-B14F-4D97-AF65-F5344CB8AC3E}">
        <p14:creationId xmlns:p14="http://schemas.microsoft.com/office/powerpoint/2010/main" val="7680111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ue Banner Two Picture Six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4"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5" name="Rectangle 3" descr="&quot; &quot;"/>
          <p:cNvSpPr/>
          <p:nvPr userDrawn="1"/>
        </p:nvSpPr>
        <p:spPr>
          <a:xfrm>
            <a:off x="1" y="1114249"/>
            <a:ext cx="12192000" cy="890008"/>
          </a:xfrm>
          <a:prstGeom prst="rect">
            <a:avLst/>
          </a:prstGeom>
          <a:pattFill prst="pct25">
            <a:fgClr>
              <a:srgbClr val="CCDDF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Picture Placeholder 3a.1" descr="&quot; &quot;"/>
          <p:cNvSpPr>
            <a:spLocks noGrp="1" noChangeAspect="1"/>
          </p:cNvSpPr>
          <p:nvPr>
            <p:ph type="pic" sz="quarter" idx="17"/>
          </p:nvPr>
        </p:nvSpPr>
        <p:spPr>
          <a:xfrm>
            <a:off x="609599" y="1133856"/>
            <a:ext cx="849965" cy="850392"/>
          </a:xfrm>
        </p:spPr>
        <p:txBody>
          <a:bodyPr/>
          <a:lstStyle>
            <a:lvl1pPr marL="0" indent="0">
              <a:buNone/>
              <a:defRPr/>
            </a:lvl1pPr>
          </a:lstStyle>
          <a:p>
            <a:endParaRPr lang="en-US" dirty="0"/>
          </a:p>
        </p:txBody>
      </p:sp>
      <p:sp>
        <p:nvSpPr>
          <p:cNvPr id="9" name="Text Placeholder 3a.2"/>
          <p:cNvSpPr>
            <a:spLocks noGrp="1"/>
          </p:cNvSpPr>
          <p:nvPr>
            <p:ph type="body" sz="quarter" idx="12"/>
          </p:nvPr>
        </p:nvSpPr>
        <p:spPr>
          <a:xfrm>
            <a:off x="1752600" y="1115568"/>
            <a:ext cx="2743200" cy="88696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b.2"/>
          <p:cNvSpPr>
            <a:spLocks noGrp="1"/>
          </p:cNvSpPr>
          <p:nvPr>
            <p:ph type="body" sz="quarter" idx="13"/>
          </p:nvPr>
        </p:nvSpPr>
        <p:spPr>
          <a:xfrm>
            <a:off x="4753708"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3c.2"/>
          <p:cNvSpPr>
            <a:spLocks noGrp="1"/>
          </p:cNvSpPr>
          <p:nvPr>
            <p:ph type="body" sz="quarter" idx="14"/>
          </p:nvPr>
        </p:nvSpPr>
        <p:spPr>
          <a:xfrm>
            <a:off x="7748954"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Picture Placeholder 3c.1" descr="&quot; &quot;"/>
          <p:cNvSpPr>
            <a:spLocks noGrp="1" noChangeAspect="1"/>
          </p:cNvSpPr>
          <p:nvPr>
            <p:ph type="pic" sz="quarter" idx="19"/>
          </p:nvPr>
        </p:nvSpPr>
        <p:spPr>
          <a:xfrm>
            <a:off x="10744200" y="1133856"/>
            <a:ext cx="849966" cy="850392"/>
          </a:xfrm>
        </p:spPr>
        <p:txBody>
          <a:bodyPr/>
          <a:lstStyle>
            <a:lvl1pPr marL="0" indent="0">
              <a:buNone/>
              <a:defRPr/>
            </a:lvl1pPr>
          </a:lstStyle>
          <a:p>
            <a:endParaRPr lang="en-US" dirty="0"/>
          </a:p>
        </p:txBody>
      </p:sp>
      <p:sp>
        <p:nvSpPr>
          <p:cNvPr id="15" name="Content Placeholder 4"/>
          <p:cNvSpPr>
            <a:spLocks noGrp="1"/>
          </p:cNvSpPr>
          <p:nvPr>
            <p:ph sz="quarter" idx="15"/>
          </p:nvPr>
        </p:nvSpPr>
        <p:spPr>
          <a:xfrm>
            <a:off x="838200" y="2194560"/>
            <a:ext cx="5157216"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5"/>
          <p:cNvSpPr>
            <a:spLocks noGrp="1"/>
          </p:cNvSpPr>
          <p:nvPr>
            <p:ph sz="quarter" idx="16"/>
          </p:nvPr>
        </p:nvSpPr>
        <p:spPr>
          <a:xfrm>
            <a:off x="6201508" y="2194560"/>
            <a:ext cx="5157216"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1"/>
          </p:nvPr>
        </p:nvSpPr>
        <p:spPr>
          <a:xfrm>
            <a:off x="841248" y="5562600"/>
            <a:ext cx="9528048" cy="914400"/>
          </a:xfrm>
        </p:spPr>
        <p:txBody>
          <a:bodyPr>
            <a:normAutofit/>
          </a:bodyPr>
          <a:lstStyle>
            <a:lvl1pPr marL="0" indent="0">
              <a:spcBef>
                <a:spcPts val="0"/>
              </a:spcBef>
              <a:buNone/>
              <a:defRPr sz="1400"/>
            </a:lvl1pPr>
          </a:lstStyle>
          <a:p>
            <a:pPr lvl="0"/>
            <a:endParaRPr lang="en-US" dirty="0"/>
          </a:p>
        </p:txBody>
      </p:sp>
      <p:sp>
        <p:nvSpPr>
          <p:cNvPr id="3" name="Slide Number Placeholder 7"/>
          <p:cNvSpPr>
            <a:spLocks noGrp="1"/>
          </p:cNvSpPr>
          <p:nvPr>
            <p:ph type="sldNum" sz="quarter" idx="10"/>
          </p:nvPr>
        </p:nvSpPr>
        <p:spPr/>
        <p:txBody>
          <a:bodyPr/>
          <a:lstStyle/>
          <a:p>
            <a:fld id="{AC38D48C-20BE-40D5-BBF2-392FF9026E6C}" type="slidenum">
              <a:rPr lang="en-US" smtClean="0"/>
              <a:pPr/>
              <a:t>‹#›</a:t>
            </a:fld>
            <a:endParaRPr lang="en-US" dirty="0"/>
          </a:p>
        </p:txBody>
      </p:sp>
    </p:spTree>
    <p:extLst>
      <p:ext uri="{BB962C8B-B14F-4D97-AF65-F5344CB8AC3E}">
        <p14:creationId xmlns:p14="http://schemas.microsoft.com/office/powerpoint/2010/main" val="30592201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ue Banner Two Picture Seve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4"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5" name="Rectangle 3" descr="&quot; &quot;"/>
          <p:cNvSpPr/>
          <p:nvPr userDrawn="1"/>
        </p:nvSpPr>
        <p:spPr>
          <a:xfrm>
            <a:off x="1" y="1114249"/>
            <a:ext cx="12192000" cy="1225296"/>
          </a:xfrm>
          <a:prstGeom prst="rect">
            <a:avLst/>
          </a:prstGeom>
          <a:pattFill prst="pct25">
            <a:fgClr>
              <a:srgbClr val="CCDDF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Picture Placeholder 3a.1" descr="&quot; &quot;"/>
          <p:cNvSpPr>
            <a:spLocks noGrp="1" noChangeAspect="1"/>
          </p:cNvSpPr>
          <p:nvPr>
            <p:ph type="pic" sz="quarter" idx="17"/>
          </p:nvPr>
        </p:nvSpPr>
        <p:spPr>
          <a:xfrm>
            <a:off x="381000" y="1133856"/>
            <a:ext cx="849965" cy="850392"/>
          </a:xfrm>
        </p:spPr>
        <p:txBody>
          <a:bodyPr/>
          <a:lstStyle>
            <a:lvl1pPr marL="0" indent="0">
              <a:buNone/>
              <a:defRPr/>
            </a:lvl1pPr>
          </a:lstStyle>
          <a:p>
            <a:endParaRPr lang="en-US" dirty="0"/>
          </a:p>
        </p:txBody>
      </p:sp>
      <p:sp>
        <p:nvSpPr>
          <p:cNvPr id="9" name="Text Placeholder 3a.2"/>
          <p:cNvSpPr>
            <a:spLocks noGrp="1"/>
          </p:cNvSpPr>
          <p:nvPr>
            <p:ph type="body" sz="quarter" idx="12"/>
          </p:nvPr>
        </p:nvSpPr>
        <p:spPr>
          <a:xfrm>
            <a:off x="1464905" y="1115568"/>
            <a:ext cx="2148840" cy="122529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b.2"/>
          <p:cNvSpPr>
            <a:spLocks noGrp="1"/>
          </p:cNvSpPr>
          <p:nvPr>
            <p:ph type="body" sz="quarter" idx="13"/>
          </p:nvPr>
        </p:nvSpPr>
        <p:spPr>
          <a:xfrm>
            <a:off x="3828661" y="1115568"/>
            <a:ext cx="2148840" cy="122529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3c.2"/>
          <p:cNvSpPr>
            <a:spLocks noGrp="1"/>
          </p:cNvSpPr>
          <p:nvPr>
            <p:ph type="body" sz="quarter" idx="14"/>
          </p:nvPr>
        </p:nvSpPr>
        <p:spPr>
          <a:xfrm>
            <a:off x="8519160" y="1114424"/>
            <a:ext cx="2148840" cy="122529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Picture Placeholder 3c.1" descr="&quot; &quot;"/>
          <p:cNvSpPr>
            <a:spLocks noGrp="1" noChangeAspect="1"/>
          </p:cNvSpPr>
          <p:nvPr>
            <p:ph type="pic" sz="quarter" idx="19"/>
          </p:nvPr>
        </p:nvSpPr>
        <p:spPr>
          <a:xfrm>
            <a:off x="10915261" y="1133856"/>
            <a:ext cx="849966" cy="850392"/>
          </a:xfrm>
        </p:spPr>
        <p:txBody>
          <a:bodyPr/>
          <a:lstStyle>
            <a:lvl1pPr marL="0" indent="0">
              <a:buNone/>
              <a:defRPr/>
            </a:lvl1pPr>
          </a:lstStyle>
          <a:p>
            <a:endParaRPr lang="en-US" dirty="0"/>
          </a:p>
        </p:txBody>
      </p:sp>
      <p:sp>
        <p:nvSpPr>
          <p:cNvPr id="15" name="Content Placeholder 4"/>
          <p:cNvSpPr>
            <a:spLocks noGrp="1"/>
          </p:cNvSpPr>
          <p:nvPr>
            <p:ph sz="quarter" idx="15"/>
          </p:nvPr>
        </p:nvSpPr>
        <p:spPr>
          <a:xfrm>
            <a:off x="838200" y="2194560"/>
            <a:ext cx="5157216"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5"/>
          <p:cNvSpPr>
            <a:spLocks noGrp="1"/>
          </p:cNvSpPr>
          <p:nvPr>
            <p:ph sz="quarter" idx="16"/>
          </p:nvPr>
        </p:nvSpPr>
        <p:spPr>
          <a:xfrm>
            <a:off x="6201508" y="2194560"/>
            <a:ext cx="5157216"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1"/>
          </p:nvPr>
        </p:nvSpPr>
        <p:spPr>
          <a:xfrm>
            <a:off x="841248" y="5562600"/>
            <a:ext cx="9528048" cy="914400"/>
          </a:xfrm>
        </p:spPr>
        <p:txBody>
          <a:bodyPr>
            <a:normAutofit/>
          </a:bodyPr>
          <a:lstStyle>
            <a:lvl1pPr marL="0" indent="0">
              <a:spcBef>
                <a:spcPts val="0"/>
              </a:spcBef>
              <a:buNone/>
              <a:defRPr sz="1400"/>
            </a:lvl1pPr>
          </a:lstStyle>
          <a:p>
            <a:pPr lvl="0"/>
            <a:endParaRPr lang="en-US" dirty="0"/>
          </a:p>
        </p:txBody>
      </p:sp>
      <p:sp>
        <p:nvSpPr>
          <p:cNvPr id="3" name="Slide Number Placeholder 7"/>
          <p:cNvSpPr>
            <a:spLocks noGrp="1"/>
          </p:cNvSpPr>
          <p:nvPr>
            <p:ph type="sldNum" sz="quarter" idx="10"/>
          </p:nvPr>
        </p:nvSpPr>
        <p:spPr/>
        <p:txBody>
          <a:bodyPr/>
          <a:lstStyle/>
          <a:p>
            <a:fld id="{AC38D48C-20BE-40D5-BBF2-392FF9026E6C}" type="slidenum">
              <a:rPr lang="en-US" smtClean="0"/>
              <a:pPr/>
              <a:t>‹#›</a:t>
            </a:fld>
            <a:endParaRPr lang="en-US" dirty="0"/>
          </a:p>
        </p:txBody>
      </p:sp>
      <p:sp>
        <p:nvSpPr>
          <p:cNvPr id="8" name="Content Placeholder 7"/>
          <p:cNvSpPr>
            <a:spLocks noGrp="1"/>
          </p:cNvSpPr>
          <p:nvPr>
            <p:ph sz="quarter" idx="20"/>
          </p:nvPr>
        </p:nvSpPr>
        <p:spPr>
          <a:xfrm>
            <a:off x="6172200" y="1115568"/>
            <a:ext cx="2148840" cy="122529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825472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ue Banner Six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4"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5" name="Rectangle 3" descr="&quot; &quot;"/>
          <p:cNvSpPr/>
          <p:nvPr userDrawn="1"/>
        </p:nvSpPr>
        <p:spPr>
          <a:xfrm>
            <a:off x="1" y="1114249"/>
            <a:ext cx="12192000" cy="890008"/>
          </a:xfrm>
          <a:prstGeom prst="rect">
            <a:avLst/>
          </a:prstGeom>
          <a:pattFill prst="pct25">
            <a:fgClr>
              <a:srgbClr val="CCDDF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 Placeholder 3a"/>
          <p:cNvSpPr>
            <a:spLocks noGrp="1"/>
          </p:cNvSpPr>
          <p:nvPr>
            <p:ph type="body" sz="quarter" idx="12"/>
          </p:nvPr>
        </p:nvSpPr>
        <p:spPr>
          <a:xfrm>
            <a:off x="1084382" y="1115568"/>
            <a:ext cx="2743200" cy="88696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b"/>
          <p:cNvSpPr>
            <a:spLocks noGrp="1"/>
          </p:cNvSpPr>
          <p:nvPr>
            <p:ph type="body" sz="quarter" idx="13"/>
          </p:nvPr>
        </p:nvSpPr>
        <p:spPr>
          <a:xfrm>
            <a:off x="4777154"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3c"/>
          <p:cNvSpPr>
            <a:spLocks noGrp="1"/>
          </p:cNvSpPr>
          <p:nvPr>
            <p:ph type="body" sz="quarter" idx="14"/>
          </p:nvPr>
        </p:nvSpPr>
        <p:spPr>
          <a:xfrm>
            <a:off x="8458200"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4"/>
          <p:cNvSpPr>
            <a:spLocks noGrp="1"/>
          </p:cNvSpPr>
          <p:nvPr>
            <p:ph sz="quarter" idx="15"/>
          </p:nvPr>
        </p:nvSpPr>
        <p:spPr>
          <a:xfrm>
            <a:off x="838200" y="2194560"/>
            <a:ext cx="5157216"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5"/>
          <p:cNvSpPr>
            <a:spLocks noGrp="1"/>
          </p:cNvSpPr>
          <p:nvPr>
            <p:ph sz="quarter" idx="16"/>
          </p:nvPr>
        </p:nvSpPr>
        <p:spPr>
          <a:xfrm>
            <a:off x="6201508" y="2194560"/>
            <a:ext cx="5157216"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1"/>
          </p:nvPr>
        </p:nvSpPr>
        <p:spPr>
          <a:xfrm>
            <a:off x="841248" y="5562600"/>
            <a:ext cx="9528048" cy="914400"/>
          </a:xfrm>
        </p:spPr>
        <p:txBody>
          <a:bodyPr>
            <a:normAutofit/>
          </a:bodyPr>
          <a:lstStyle>
            <a:lvl1pPr marL="0" indent="0">
              <a:spcBef>
                <a:spcPts val="0"/>
              </a:spcBef>
              <a:buNone/>
              <a:defRPr sz="1400"/>
            </a:lvl1pPr>
          </a:lstStyle>
          <a:p>
            <a:pPr lvl="0"/>
            <a:endParaRPr lang="en-US" dirty="0"/>
          </a:p>
        </p:txBody>
      </p:sp>
      <p:sp>
        <p:nvSpPr>
          <p:cNvPr id="3" name="Slide Number Placeholder 7"/>
          <p:cNvSpPr>
            <a:spLocks noGrp="1"/>
          </p:cNvSpPr>
          <p:nvPr>
            <p:ph type="sldNum" sz="quarter" idx="10"/>
          </p:nvPr>
        </p:nvSpPr>
        <p:spPr/>
        <p:txBody>
          <a:bodyPr/>
          <a:lstStyle/>
          <a:p>
            <a:fld id="{AC38D48C-20BE-40D5-BBF2-392FF9026E6C}" type="slidenum">
              <a:rPr lang="en-US" smtClean="0"/>
              <a:pPr/>
              <a:t>‹#›</a:t>
            </a:fld>
            <a:endParaRPr lang="en-US" dirty="0"/>
          </a:p>
        </p:txBody>
      </p:sp>
    </p:spTree>
    <p:extLst>
      <p:ext uri="{BB962C8B-B14F-4D97-AF65-F5344CB8AC3E}">
        <p14:creationId xmlns:p14="http://schemas.microsoft.com/office/powerpoint/2010/main" val="25576662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ue Banner Fiv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4"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5" name="Rectangle 3" descr="&quot; &quot;"/>
          <p:cNvSpPr/>
          <p:nvPr userDrawn="1"/>
        </p:nvSpPr>
        <p:spPr>
          <a:xfrm>
            <a:off x="1" y="1114249"/>
            <a:ext cx="12192000" cy="890008"/>
          </a:xfrm>
          <a:prstGeom prst="rect">
            <a:avLst/>
          </a:prstGeom>
          <a:pattFill prst="pct25">
            <a:fgClr>
              <a:srgbClr val="CCDDF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 Placeholder 3a"/>
          <p:cNvSpPr>
            <a:spLocks noGrp="1"/>
          </p:cNvSpPr>
          <p:nvPr>
            <p:ph type="body" sz="quarter" idx="12"/>
          </p:nvPr>
        </p:nvSpPr>
        <p:spPr>
          <a:xfrm>
            <a:off x="1084382" y="1115568"/>
            <a:ext cx="2743200" cy="88696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b"/>
          <p:cNvSpPr>
            <a:spLocks noGrp="1"/>
          </p:cNvSpPr>
          <p:nvPr>
            <p:ph type="body" sz="quarter" idx="13"/>
          </p:nvPr>
        </p:nvSpPr>
        <p:spPr>
          <a:xfrm>
            <a:off x="4777154"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3c"/>
          <p:cNvSpPr>
            <a:spLocks noGrp="1"/>
          </p:cNvSpPr>
          <p:nvPr>
            <p:ph type="body" sz="quarter" idx="14"/>
          </p:nvPr>
        </p:nvSpPr>
        <p:spPr>
          <a:xfrm>
            <a:off x="8458200"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4"/>
          <p:cNvSpPr>
            <a:spLocks noGrp="1"/>
          </p:cNvSpPr>
          <p:nvPr>
            <p:ph sz="quarter" idx="15"/>
          </p:nvPr>
        </p:nvSpPr>
        <p:spPr>
          <a:xfrm>
            <a:off x="838200" y="2194560"/>
            <a:ext cx="5157216" cy="42958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5"/>
          <p:cNvSpPr>
            <a:spLocks noGrp="1"/>
          </p:cNvSpPr>
          <p:nvPr>
            <p:ph sz="quarter" idx="16"/>
          </p:nvPr>
        </p:nvSpPr>
        <p:spPr>
          <a:xfrm>
            <a:off x="6201508" y="2194560"/>
            <a:ext cx="5157216" cy="3657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6"/>
          <p:cNvSpPr>
            <a:spLocks noGrp="1"/>
          </p:cNvSpPr>
          <p:nvPr>
            <p:ph type="sldNum" sz="quarter" idx="10"/>
          </p:nvPr>
        </p:nvSpPr>
        <p:spPr/>
        <p:txBody>
          <a:bodyPr/>
          <a:lstStyle/>
          <a:p>
            <a:fld id="{AC38D48C-20BE-40D5-BBF2-392FF9026E6C}" type="slidenum">
              <a:rPr lang="en-US" smtClean="0"/>
              <a:pPr/>
              <a:t>‹#›</a:t>
            </a:fld>
            <a:endParaRPr lang="en-US" dirty="0"/>
          </a:p>
        </p:txBody>
      </p:sp>
    </p:spTree>
    <p:extLst>
      <p:ext uri="{BB962C8B-B14F-4D97-AF65-F5344CB8AC3E}">
        <p14:creationId xmlns:p14="http://schemas.microsoft.com/office/powerpoint/2010/main" val="567072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1248" y="1124712"/>
            <a:ext cx="10515600" cy="2386584"/>
          </a:xfrm>
        </p:spPr>
        <p:txBody>
          <a:bodyPr anchor="b">
            <a:normAutofit/>
          </a:bodyPr>
          <a:lstStyle>
            <a:lvl1pPr>
              <a:lnSpc>
                <a:spcPct val="100000"/>
              </a:lnSpc>
              <a:defRPr sz="4000"/>
            </a:lvl1pPr>
          </a:lstStyle>
          <a:p>
            <a:r>
              <a:rPr lang="en-US" dirty="0"/>
              <a:t>Click to edit Master title style</a:t>
            </a:r>
          </a:p>
        </p:txBody>
      </p:sp>
      <p:sp>
        <p:nvSpPr>
          <p:cNvPr id="3" name="Text Placeholder 2"/>
          <p:cNvSpPr>
            <a:spLocks noGrp="1"/>
          </p:cNvSpPr>
          <p:nvPr>
            <p:ph type="body" idx="1"/>
          </p:nvPr>
        </p:nvSpPr>
        <p:spPr>
          <a:xfrm>
            <a:off x="841248" y="3602736"/>
            <a:ext cx="10515600" cy="1655064"/>
          </a:xfrm>
        </p:spPr>
        <p:txBody>
          <a:bodyPr>
            <a:normAutofit/>
          </a:bodyPr>
          <a:lstStyle>
            <a:lvl1pPr marL="0" indent="0">
              <a:buNone/>
              <a:defRPr sz="2200">
                <a:solidFill>
                  <a:srgbClr val="0F4D7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849929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anner Fiv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4"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Text Placeholder 3a"/>
          <p:cNvSpPr>
            <a:spLocks noGrp="1"/>
          </p:cNvSpPr>
          <p:nvPr>
            <p:ph type="body" sz="quarter" idx="12"/>
          </p:nvPr>
        </p:nvSpPr>
        <p:spPr>
          <a:xfrm>
            <a:off x="1084382" y="1115568"/>
            <a:ext cx="2743200" cy="88696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b"/>
          <p:cNvSpPr>
            <a:spLocks noGrp="1"/>
          </p:cNvSpPr>
          <p:nvPr>
            <p:ph type="body" sz="quarter" idx="13"/>
          </p:nvPr>
        </p:nvSpPr>
        <p:spPr>
          <a:xfrm>
            <a:off x="4777154"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3c"/>
          <p:cNvSpPr>
            <a:spLocks noGrp="1"/>
          </p:cNvSpPr>
          <p:nvPr>
            <p:ph type="body" sz="quarter" idx="14"/>
          </p:nvPr>
        </p:nvSpPr>
        <p:spPr>
          <a:xfrm>
            <a:off x="8458200" y="1114425"/>
            <a:ext cx="2743200" cy="887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4"/>
          <p:cNvSpPr>
            <a:spLocks noGrp="1"/>
          </p:cNvSpPr>
          <p:nvPr>
            <p:ph sz="quarter" idx="15"/>
          </p:nvPr>
        </p:nvSpPr>
        <p:spPr>
          <a:xfrm>
            <a:off x="838200" y="2194560"/>
            <a:ext cx="5157216" cy="42958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5"/>
          <p:cNvSpPr>
            <a:spLocks noGrp="1"/>
          </p:cNvSpPr>
          <p:nvPr>
            <p:ph sz="quarter" idx="16"/>
          </p:nvPr>
        </p:nvSpPr>
        <p:spPr>
          <a:xfrm>
            <a:off x="6201508" y="2194560"/>
            <a:ext cx="5157216" cy="3657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6"/>
          <p:cNvSpPr>
            <a:spLocks noGrp="1"/>
          </p:cNvSpPr>
          <p:nvPr>
            <p:ph type="sldNum" sz="quarter" idx="10"/>
          </p:nvPr>
        </p:nvSpPr>
        <p:spPr/>
        <p:txBody>
          <a:bodyPr/>
          <a:lstStyle/>
          <a:p>
            <a:fld id="{AC38D48C-20BE-40D5-BBF2-392FF9026E6C}" type="slidenum">
              <a:rPr lang="en-US" smtClean="0"/>
              <a:pPr/>
              <a:t>‹#›</a:t>
            </a:fld>
            <a:endParaRPr lang="en-US" dirty="0"/>
          </a:p>
        </p:txBody>
      </p:sp>
    </p:spTree>
    <p:extLst>
      <p:ext uri="{BB962C8B-B14F-4D97-AF65-F5344CB8AC3E}">
        <p14:creationId xmlns:p14="http://schemas.microsoft.com/office/powerpoint/2010/main" val="1417762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
            <a:ext cx="10515600" cy="1066800"/>
          </a:xfrm>
        </p:spPr>
        <p:txBody>
          <a:bodyPr/>
          <a:lstStyle>
            <a:lvl1pPr>
              <a:lnSpc>
                <a:spcPct val="100000"/>
              </a:lnSpc>
              <a:defRPr/>
            </a:lvl1pPr>
          </a:lstStyle>
          <a:p>
            <a:r>
              <a:rPr lang="en-US" dirty="0"/>
              <a:t>Click to edit Master title style</a:t>
            </a:r>
          </a:p>
        </p:txBody>
      </p:sp>
      <p:cxnSp>
        <p:nvCxnSpPr>
          <p:cNvPr id="10"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Text Placeholder 3"/>
          <p:cNvSpPr>
            <a:spLocks noGrp="1"/>
          </p:cNvSpPr>
          <p:nvPr>
            <p:ph type="body" idx="1"/>
          </p:nvPr>
        </p:nvSpPr>
        <p:spPr>
          <a:xfrm>
            <a:off x="839788" y="1371600"/>
            <a:ext cx="5157787" cy="823912"/>
          </a:xfrm>
        </p:spPr>
        <p:txBody>
          <a:bodyPr anchor="b">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195512"/>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371600"/>
            <a:ext cx="5183188" cy="823912"/>
          </a:xfrm>
        </p:spPr>
        <p:txBody>
          <a:bodyPr anchor="b">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4"/>
          <p:cNvSpPr>
            <a:spLocks noGrp="1"/>
          </p:cNvSpPr>
          <p:nvPr>
            <p:ph sz="quarter" idx="4"/>
          </p:nvPr>
        </p:nvSpPr>
        <p:spPr>
          <a:xfrm>
            <a:off x="6172200" y="2195512"/>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15286292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69848"/>
          </a:xfrm>
        </p:spPr>
        <p:txBody>
          <a:bodyPr/>
          <a:lstStyle>
            <a:lvl1pPr>
              <a:lnSpc>
                <a:spcPct val="100000"/>
              </a:lnSpc>
              <a:defRPr/>
            </a:lvl1pPr>
          </a:lstStyle>
          <a:p>
            <a:r>
              <a:rPr lang="en-US" dirty="0"/>
              <a:t>Click to edit Master title style</a:t>
            </a:r>
          </a:p>
        </p:txBody>
      </p:sp>
      <p:sp>
        <p:nvSpPr>
          <p:cNvPr id="5" name="Slide Number Placeholder 2"/>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4854390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1"/>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28103697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lnSpc>
                <a:spcPct val="100000"/>
              </a:lnSpc>
              <a:defRPr sz="4000"/>
            </a:lvl1pPr>
          </a:lstStyle>
          <a:p>
            <a:r>
              <a:rPr lang="en-US" dirty="0"/>
              <a:t>Click to edit Master title style</a:t>
            </a:r>
          </a:p>
        </p:txBody>
      </p:sp>
      <p:sp>
        <p:nvSpPr>
          <p:cNvPr id="4" name="Text Placeholder 2"/>
          <p:cNvSpPr>
            <a:spLocks noGrp="1"/>
          </p:cNvSpPr>
          <p:nvPr>
            <p:ph type="body" sz="half" idx="2"/>
          </p:nvPr>
        </p:nvSpPr>
        <p:spPr>
          <a:xfrm>
            <a:off x="839788" y="2057400"/>
            <a:ext cx="3932237" cy="3811588"/>
          </a:xfrm>
        </p:spPr>
        <p:txBody>
          <a:bodyPr>
            <a:normAutofit/>
          </a:bodyPr>
          <a:lstStyle>
            <a:lvl1pPr marL="0" indent="0">
              <a:spcBef>
                <a:spcPts val="0"/>
              </a:spcBef>
              <a:buNone/>
              <a:defRPr sz="2200">
                <a:solidFill>
                  <a:srgbClr val="0F4D7B"/>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Content Placeholder 3"/>
          <p:cNvSpPr>
            <a:spLocks noGrp="1"/>
          </p:cNvSpPr>
          <p:nvPr>
            <p:ph idx="1"/>
          </p:nvPr>
        </p:nvSpPr>
        <p:spPr>
          <a:xfrm>
            <a:off x="5183188" y="987425"/>
            <a:ext cx="6172200" cy="4873625"/>
          </a:xfrm>
        </p:spPr>
        <p:txBody>
          <a:bodyPr/>
          <a:lstStyle>
            <a:lvl1pPr>
              <a:defRPr sz="2200"/>
            </a:lvl1pPr>
            <a:lvl2pPr>
              <a:defRPr sz="2000"/>
            </a:lvl2pPr>
            <a:lvl3pPr>
              <a:defRPr sz="1800"/>
            </a:lvl3pPr>
            <a:lvl4pPr>
              <a:defRPr sz="1600"/>
            </a:lvl4pPr>
            <a:lvl5pPr>
              <a:lnSpc>
                <a:spcPct val="100000"/>
              </a:lnSpc>
              <a:spcBef>
                <a:spcPts val="380"/>
              </a:spcBef>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4"/>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23161147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lnSpc>
                <a:spcPct val="100000"/>
              </a:lnSpc>
              <a:defRPr sz="4000"/>
            </a:lvl1pPr>
          </a:lstStyle>
          <a:p>
            <a:r>
              <a:rPr lang="en-US" dirty="0"/>
              <a:t>Click to edit Master title style</a:t>
            </a:r>
          </a:p>
        </p:txBody>
      </p:sp>
      <p:sp>
        <p:nvSpPr>
          <p:cNvPr id="4" name="Text Placeholder 2"/>
          <p:cNvSpPr>
            <a:spLocks noGrp="1"/>
          </p:cNvSpPr>
          <p:nvPr>
            <p:ph type="body" sz="half" idx="2"/>
          </p:nvPr>
        </p:nvSpPr>
        <p:spPr>
          <a:xfrm>
            <a:off x="839788" y="2057400"/>
            <a:ext cx="3932237" cy="3811588"/>
          </a:xfrm>
        </p:spPr>
        <p:txBody>
          <a:bodyPr>
            <a:normAutofit/>
          </a:bodyPr>
          <a:lstStyle>
            <a:lvl1pPr marL="0" indent="0">
              <a:spcBef>
                <a:spcPts val="0"/>
              </a:spcBef>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Picture Placeholder 3"/>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4"/>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139863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69848"/>
          </a:xfrm>
        </p:spPr>
        <p:txBody>
          <a:bodyPr/>
          <a:lstStyle/>
          <a:p>
            <a:r>
              <a:rPr lang="en-US" dirty="0"/>
              <a:t>Click to edit Master title style</a:t>
            </a:r>
          </a:p>
        </p:txBody>
      </p:sp>
      <p:sp>
        <p:nvSpPr>
          <p:cNvPr id="3" name="Vertical Text Placeholder 2"/>
          <p:cNvSpPr>
            <a:spLocks noGrp="1"/>
          </p:cNvSpPr>
          <p:nvPr>
            <p:ph type="body" orient="vert" idx="1"/>
          </p:nvPr>
        </p:nvSpPr>
        <p:spPr>
          <a:xfrm>
            <a:off x="838200" y="1444752"/>
            <a:ext cx="10515600" cy="43513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3"/>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277559671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3"/>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5505964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247BF-1724-4FCC-ABD4-6F2637F5D005}"/>
              </a:ext>
            </a:extLst>
          </p:cNvPr>
          <p:cNvSpPr>
            <a:spLocks noGrp="1"/>
          </p:cNvSpPr>
          <p:nvPr>
            <p:ph type="title"/>
          </p:nvPr>
        </p:nvSpPr>
        <p:spPr/>
        <p:txBody>
          <a:bodyPr/>
          <a:lstStyle>
            <a:lvl1pPr algn="ctr">
              <a:defRPr/>
            </a:lvl1pPr>
          </a:lstStyle>
          <a:p>
            <a:r>
              <a:rPr lang="en-US" dirty="0"/>
              <a:t>Click to edit Master title style</a:t>
            </a:r>
          </a:p>
        </p:txBody>
      </p:sp>
      <p:sp>
        <p:nvSpPr>
          <p:cNvPr id="7" name="Slide Number Placeholder 6">
            <a:extLst>
              <a:ext uri="{FF2B5EF4-FFF2-40B4-BE49-F238E27FC236}">
                <a16:creationId xmlns:a16="http://schemas.microsoft.com/office/drawing/2014/main" id="{E690E1FD-CE1F-4C89-A771-3DCC40A8006B}"/>
              </a:ext>
            </a:extLst>
          </p:cNvPr>
          <p:cNvSpPr>
            <a:spLocks noGrp="1"/>
          </p:cNvSpPr>
          <p:nvPr>
            <p:ph type="sldNum" sz="quarter" idx="12"/>
          </p:nvPr>
        </p:nvSpPr>
        <p:spPr/>
        <p:txBody>
          <a:bodyPr/>
          <a:lstStyle/>
          <a:p>
            <a:fld id="{C7D939B5-D1D6-442B-960C-11410C62AFA7}" type="slidenum">
              <a:rPr lang="en-US" smtClean="0"/>
              <a:t>‹#›</a:t>
            </a:fld>
            <a:endParaRPr lang="en-US" dirty="0"/>
          </a:p>
        </p:txBody>
      </p:sp>
      <p:sp>
        <p:nvSpPr>
          <p:cNvPr id="6" name="Content Placeholder 5">
            <a:extLst>
              <a:ext uri="{FF2B5EF4-FFF2-40B4-BE49-F238E27FC236}">
                <a16:creationId xmlns:a16="http://schemas.microsoft.com/office/drawing/2014/main" id="{AF4464D8-962B-4998-AEE0-6127DBEF0099}"/>
              </a:ext>
            </a:extLst>
          </p:cNvPr>
          <p:cNvSpPr>
            <a:spLocks noGrp="1"/>
          </p:cNvSpPr>
          <p:nvPr>
            <p:ph sz="quarter" idx="13"/>
          </p:nvPr>
        </p:nvSpPr>
        <p:spPr>
          <a:xfrm>
            <a:off x="838200" y="1895254"/>
            <a:ext cx="10515600" cy="1255712"/>
          </a:xfrm>
        </p:spPr>
        <p:txBody>
          <a:bodyPr>
            <a:normAutofit/>
          </a:bodyPr>
          <a:lstStyle>
            <a:lvl1pPr algn="ctr">
              <a:defRPr sz="3500"/>
            </a:lvl1pPr>
            <a:lvl2pPr marL="49213" indent="0">
              <a:buNone/>
              <a:defRPr/>
            </a:lvl2pPr>
          </a:lstStyle>
          <a:p>
            <a:pPr lvl="0"/>
            <a:r>
              <a:rPr lang="en-US" dirty="0"/>
              <a:t>Click to edit Master text styles</a:t>
            </a:r>
          </a:p>
        </p:txBody>
      </p:sp>
      <p:sp>
        <p:nvSpPr>
          <p:cNvPr id="9" name="Content Placeholder 5">
            <a:extLst>
              <a:ext uri="{FF2B5EF4-FFF2-40B4-BE49-F238E27FC236}">
                <a16:creationId xmlns:a16="http://schemas.microsoft.com/office/drawing/2014/main" id="{066654EE-1DEC-4DA6-9B7B-8CB04D3FB718}"/>
              </a:ext>
            </a:extLst>
          </p:cNvPr>
          <p:cNvSpPr>
            <a:spLocks noGrp="1"/>
          </p:cNvSpPr>
          <p:nvPr>
            <p:ph sz="quarter" idx="14"/>
          </p:nvPr>
        </p:nvSpPr>
        <p:spPr>
          <a:xfrm>
            <a:off x="838200" y="3819210"/>
            <a:ext cx="10515600" cy="707214"/>
          </a:xfrm>
        </p:spPr>
        <p:txBody>
          <a:bodyPr>
            <a:normAutofit/>
          </a:bodyPr>
          <a:lstStyle>
            <a:lvl1pPr algn="ctr">
              <a:defRPr sz="3000"/>
            </a:lvl1pPr>
            <a:lvl2pPr marL="49213" indent="0">
              <a:buNone/>
              <a:defRPr/>
            </a:lvl2pPr>
          </a:lstStyle>
          <a:p>
            <a:pPr lvl="0"/>
            <a:r>
              <a:rPr lang="en-US" dirty="0"/>
              <a:t>Click to edit Master text styles</a:t>
            </a:r>
          </a:p>
        </p:txBody>
      </p:sp>
      <p:sp>
        <p:nvSpPr>
          <p:cNvPr id="10" name="Content Placeholder 5">
            <a:extLst>
              <a:ext uri="{FF2B5EF4-FFF2-40B4-BE49-F238E27FC236}">
                <a16:creationId xmlns:a16="http://schemas.microsoft.com/office/drawing/2014/main" id="{6E312277-6F03-45E3-AD46-A3BDC7E91C80}"/>
              </a:ext>
            </a:extLst>
          </p:cNvPr>
          <p:cNvSpPr>
            <a:spLocks noGrp="1"/>
          </p:cNvSpPr>
          <p:nvPr>
            <p:ph sz="quarter" idx="15"/>
          </p:nvPr>
        </p:nvSpPr>
        <p:spPr>
          <a:xfrm>
            <a:off x="838200" y="4526424"/>
            <a:ext cx="10515600" cy="707214"/>
          </a:xfrm>
        </p:spPr>
        <p:txBody>
          <a:bodyPr>
            <a:normAutofit/>
          </a:bodyPr>
          <a:lstStyle>
            <a:lvl1pPr algn="ctr">
              <a:defRPr sz="2400"/>
            </a:lvl1pPr>
            <a:lvl2pPr marL="49213" indent="0">
              <a:buNone/>
              <a:defRPr/>
            </a:lvl2pPr>
          </a:lstStyle>
          <a:p>
            <a:pPr lvl="0"/>
            <a:r>
              <a:rPr lang="en-US" dirty="0"/>
              <a:t>Click to edit Master text styles</a:t>
            </a:r>
          </a:p>
        </p:txBody>
      </p:sp>
    </p:spTree>
    <p:extLst>
      <p:ext uri="{BB962C8B-B14F-4D97-AF65-F5344CB8AC3E}">
        <p14:creationId xmlns:p14="http://schemas.microsoft.com/office/powerpoint/2010/main" val="15087176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13433"/>
            <a:ext cx="11277600" cy="977167"/>
          </a:xfrm>
        </p:spPr>
        <p:txBody>
          <a:bodyPr/>
          <a:lstStyle/>
          <a:p>
            <a:r>
              <a:rPr lang="en-US"/>
              <a:t>Click to edit Master title style</a:t>
            </a:r>
          </a:p>
        </p:txBody>
      </p:sp>
      <p:sp>
        <p:nvSpPr>
          <p:cNvPr id="5" name="Slide Number Placeholder 4"/>
          <p:cNvSpPr>
            <a:spLocks noGrp="1"/>
          </p:cNvSpPr>
          <p:nvPr>
            <p:ph type="sldNum" sz="quarter" idx="12"/>
          </p:nvPr>
        </p:nvSpPr>
        <p:spPr>
          <a:xfrm>
            <a:off x="9448800" y="6492874"/>
            <a:ext cx="2743200" cy="365125"/>
          </a:xfrm>
        </p:spPr>
        <p:txBody>
          <a:bodyPr/>
          <a:lstStyle>
            <a:lvl1pPr>
              <a:defRPr b="1">
                <a:solidFill>
                  <a:schemeClr val="bg1"/>
                </a:solidFill>
              </a:defRPr>
            </a:lvl1pPr>
          </a:lstStyle>
          <a:p>
            <a:fld id="{429ED7D3-FBF0-4A14-AC97-B6BAAAA9ECD2}" type="slidenum">
              <a:rPr lang="en-US" smtClean="0"/>
              <a:pPr/>
              <a:t>‹#›</a:t>
            </a:fld>
            <a:endParaRPr lang="en-US" dirty="0"/>
          </a:p>
        </p:txBody>
      </p:sp>
      <p:sp>
        <p:nvSpPr>
          <p:cNvPr id="7" name="Content Placeholder 6"/>
          <p:cNvSpPr>
            <a:spLocks noGrp="1"/>
          </p:cNvSpPr>
          <p:nvPr>
            <p:ph sz="quarter" idx="13"/>
          </p:nvPr>
        </p:nvSpPr>
        <p:spPr>
          <a:xfrm>
            <a:off x="838200" y="2057400"/>
            <a:ext cx="10287000" cy="3733800"/>
          </a:xfrm>
        </p:spPr>
        <p:txBody>
          <a:bodyPr/>
          <a:lstStyle/>
          <a:p>
            <a:pPr lvl="0"/>
            <a:endParaRPr lang="en-US" dirty="0"/>
          </a:p>
        </p:txBody>
      </p:sp>
      <p:cxnSp>
        <p:nvCxnSpPr>
          <p:cNvPr id="8" name="Straight Connector 7"/>
          <p:cNvCxnSpPr/>
          <p:nvPr userDrawn="1"/>
        </p:nvCxnSpPr>
        <p:spPr>
          <a:xfrm>
            <a:off x="0" y="961768"/>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1243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7"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5" name="Text Placeholder 3"/>
          <p:cNvSpPr>
            <a:spLocks noGrp="1"/>
          </p:cNvSpPr>
          <p:nvPr>
            <p:ph type="body" sz="quarter" idx="13" hasCustomPrompt="1"/>
          </p:nvPr>
        </p:nvSpPr>
        <p:spPr>
          <a:xfrm rot="-5400000">
            <a:off x="-579120" y="2819399"/>
            <a:ext cx="4206240" cy="1828800"/>
          </a:xfrm>
        </p:spPr>
        <p:txBody>
          <a:bodyPr>
            <a:normAutofit/>
          </a:bodyPr>
          <a:lstStyle>
            <a:lvl1pPr marL="0" indent="0">
              <a:buNone/>
              <a:defRPr sz="8800" b="1">
                <a:solidFill>
                  <a:srgbClr val="800000"/>
                </a:solidFill>
              </a:defRPr>
            </a:lvl1pPr>
          </a:lstStyle>
          <a:p>
            <a:pPr lvl="0"/>
            <a:r>
              <a:rPr lang="en-US" sz="8800" b="1" dirty="0"/>
              <a:t>AGENDA</a:t>
            </a:r>
            <a:endParaRPr lang="en-US" dirty="0"/>
          </a:p>
        </p:txBody>
      </p:sp>
      <p:cxnSp>
        <p:nvCxnSpPr>
          <p:cNvPr id="9" name="Straight Connector 3" descr="&quot; &quot;">
            <a:extLst>
              <a:ext uri="{C183D7F6-B498-43B3-948B-1728B52AA6E4}">
                <adec:decorative xmlns:adec="http://schemas.microsoft.com/office/drawing/2017/decorative" val="1"/>
              </a:ext>
            </a:extLst>
          </p:cNvPr>
          <p:cNvCxnSpPr/>
          <p:nvPr userDrawn="1"/>
        </p:nvCxnSpPr>
        <p:spPr>
          <a:xfrm>
            <a:off x="2080846" y="1409699"/>
            <a:ext cx="0" cy="46482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4"/>
          <p:cNvSpPr>
            <a:spLocks noGrp="1"/>
          </p:cNvSpPr>
          <p:nvPr>
            <p:ph idx="1"/>
          </p:nvPr>
        </p:nvSpPr>
        <p:spPr>
          <a:xfrm>
            <a:off x="2502408" y="1447800"/>
            <a:ext cx="8686800" cy="5029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272016" y="6492240"/>
            <a:ext cx="2743200" cy="381000"/>
          </a:xfrm>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158313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7"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idx="1"/>
          </p:nvPr>
        </p:nvSpPr>
        <p:spPr>
          <a:xfrm>
            <a:off x="838200" y="1447800"/>
            <a:ext cx="10515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12"/>
          </p:nvPr>
        </p:nvSpPr>
        <p:spPr>
          <a:xfrm>
            <a:off x="9272016" y="6492240"/>
            <a:ext cx="2743200" cy="381000"/>
          </a:xfrm>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934363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RSA Goals">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7"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8" name="TextBox 1" descr="&quot; &quot;">
            <a:extLst>
              <a:ext uri="{FF2B5EF4-FFF2-40B4-BE49-F238E27FC236}">
                <a16:creationId xmlns:a16="http://schemas.microsoft.com/office/drawing/2014/main" id="{C6402E67-A38A-48B6-9551-9DFB20412E28}"/>
              </a:ext>
              <a:ext uri="{C183D7F6-B498-43B3-948B-1728B52AA6E4}">
                <adec:decorative xmlns:adec="http://schemas.microsoft.com/office/drawing/2017/decorative" val="1"/>
              </a:ext>
            </a:extLst>
          </p:cNvPr>
          <p:cNvSpPr txBox="1"/>
          <p:nvPr userDrawn="1"/>
        </p:nvSpPr>
        <p:spPr>
          <a:xfrm>
            <a:off x="1358449" y="1470674"/>
            <a:ext cx="9454896" cy="685800"/>
          </a:xfrm>
          <a:prstGeom prst="rect">
            <a:avLst/>
          </a:prstGeom>
          <a:solidFill>
            <a:schemeClr val="accent5"/>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lIns="27432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Picture 1" descr="&quot; &quot;">
            <a:extLst>
              <a:ext uri="{FF2B5EF4-FFF2-40B4-BE49-F238E27FC236}">
                <a16:creationId xmlns:a16="http://schemas.microsoft.com/office/drawing/2014/main" id="{D867B8F6-DAA1-714D-9DDF-440B2E7C4985}"/>
              </a:ext>
            </a:extLst>
          </p:cNvPr>
          <p:cNvPicPr>
            <a:picLocks noChangeAspect="1"/>
          </p:cNvPicPr>
          <p:nvPr userDrawn="1"/>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4957" b="14540"/>
          <a:stretch/>
        </p:blipFill>
        <p:spPr>
          <a:xfrm>
            <a:off x="1504437" y="1535598"/>
            <a:ext cx="665743" cy="598621"/>
          </a:xfrm>
          <a:prstGeom prst="rect">
            <a:avLst/>
          </a:prstGeom>
        </p:spPr>
      </p:pic>
      <p:sp>
        <p:nvSpPr>
          <p:cNvPr id="10" name="Content Placeholder 1"/>
          <p:cNvSpPr>
            <a:spLocks noGrp="1"/>
          </p:cNvSpPr>
          <p:nvPr>
            <p:ph sz="quarter" idx="13"/>
          </p:nvPr>
        </p:nvSpPr>
        <p:spPr>
          <a:xfrm>
            <a:off x="2281218" y="1600200"/>
            <a:ext cx="1292225" cy="685800"/>
          </a:xfrm>
        </p:spPr>
        <p:txBody>
          <a:bodyPr>
            <a:noAutofit/>
          </a:bodyPr>
          <a:lstStyle>
            <a:lvl1pPr marL="0" indent="0">
              <a:buNone/>
              <a:defRPr sz="2400" b="1"/>
            </a:lvl1pPr>
          </a:lstStyle>
          <a:p>
            <a:pPr lvl="0"/>
            <a:r>
              <a:rPr lang="en-US" dirty="0"/>
              <a:t>Edit Master</a:t>
            </a:r>
          </a:p>
        </p:txBody>
      </p:sp>
      <p:grpSp>
        <p:nvGrpSpPr>
          <p:cNvPr id="4" name="Group 1" descr="&quot; &quot;"/>
          <p:cNvGrpSpPr/>
          <p:nvPr userDrawn="1"/>
        </p:nvGrpSpPr>
        <p:grpSpPr>
          <a:xfrm>
            <a:off x="3782988" y="1672425"/>
            <a:ext cx="672206" cy="309317"/>
            <a:chOff x="3782988" y="1672425"/>
            <a:chExt cx="672206" cy="309317"/>
          </a:xfrm>
        </p:grpSpPr>
        <p:sp>
          <p:nvSpPr>
            <p:cNvPr id="12" name="Right Arrow 1" descr="&quot; &quot;">
              <a:extLst>
                <a:ext uri="{FF2B5EF4-FFF2-40B4-BE49-F238E27FC236}">
                  <a16:creationId xmlns:a16="http://schemas.microsoft.com/office/drawing/2014/main" id="{78375FE7-DB1C-E944-85D7-C0D27FB65F51}"/>
                </a:ext>
              </a:extLst>
            </p:cNvPr>
            <p:cNvSpPr/>
            <p:nvPr userDrawn="1"/>
          </p:nvSpPr>
          <p:spPr>
            <a:xfrm>
              <a:off x="3782988" y="1672425"/>
              <a:ext cx="651328" cy="309317"/>
            </a:xfrm>
            <a:prstGeom prst="rightArrow">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 descr="&quot; &quot;">
              <a:extLst>
                <a:ext uri="{FF2B5EF4-FFF2-40B4-BE49-F238E27FC236}">
                  <a16:creationId xmlns:a16="http://schemas.microsoft.com/office/drawing/2014/main" id="{E374D2A4-8AF2-4EF3-9230-FEA6CAF5C5AE}"/>
                </a:ext>
                <a:ext uri="{C183D7F6-B498-43B3-948B-1728B52AA6E4}">
                  <adec:decorative xmlns:adec="http://schemas.microsoft.com/office/drawing/2017/decorative" val="1"/>
                </a:ext>
              </a:extLst>
            </p:cNvPr>
            <p:cNvCxnSpPr/>
            <p:nvPr userDrawn="1"/>
          </p:nvCxnSpPr>
          <p:spPr>
            <a:xfrm>
              <a:off x="3796826" y="1801632"/>
              <a:ext cx="658368"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13" name="Text Placeholder 1"/>
          <p:cNvSpPr>
            <a:spLocks noGrp="1"/>
          </p:cNvSpPr>
          <p:nvPr>
            <p:ph type="body" sz="quarter" idx="18"/>
          </p:nvPr>
        </p:nvSpPr>
        <p:spPr>
          <a:xfrm>
            <a:off x="4574301" y="1472184"/>
            <a:ext cx="5943600" cy="685800"/>
          </a:xfrm>
        </p:spPr>
        <p:txBody>
          <a:bodyPr anchor="ctr">
            <a:normAutofit/>
          </a:bodyPr>
          <a:lstStyle>
            <a:lvl1pPr marL="0" indent="0">
              <a:buNone/>
              <a:defRPr sz="1800" b="1">
                <a:solidFill>
                  <a:srgbClr val="0F4D7B"/>
                </a:solidFill>
              </a:defRPr>
            </a:lvl1pPr>
          </a:lstStyle>
          <a:p>
            <a:pPr lvl="0"/>
            <a:r>
              <a:rPr lang="en-US" dirty="0"/>
              <a:t>Edit Master text styles</a:t>
            </a:r>
          </a:p>
        </p:txBody>
      </p:sp>
      <p:sp>
        <p:nvSpPr>
          <p:cNvPr id="14" name="TextBox 2" descr="&quot; &quot;">
            <a:extLst>
              <a:ext uri="{FF2B5EF4-FFF2-40B4-BE49-F238E27FC236}">
                <a16:creationId xmlns:a16="http://schemas.microsoft.com/office/drawing/2014/main" id="{4B4CD2B3-0C35-4CA5-9C22-D20E1D1848AF}"/>
              </a:ext>
              <a:ext uri="{C183D7F6-B498-43B3-948B-1728B52AA6E4}">
                <adec:decorative xmlns:adec="http://schemas.microsoft.com/office/drawing/2017/decorative" val="1"/>
              </a:ext>
            </a:extLst>
          </p:cNvPr>
          <p:cNvSpPr txBox="1"/>
          <p:nvPr userDrawn="1"/>
        </p:nvSpPr>
        <p:spPr>
          <a:xfrm>
            <a:off x="1358447" y="2386584"/>
            <a:ext cx="9454896" cy="685800"/>
          </a:xfrm>
          <a:prstGeom prst="rect">
            <a:avLst/>
          </a:prstGeom>
          <a:solidFill>
            <a:schemeClr val="accent5"/>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lIns="27432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5" name="Picture 2" descr="&quot; &quot;">
            <a:extLst>
              <a:ext uri="{FF2B5EF4-FFF2-40B4-BE49-F238E27FC236}">
                <a16:creationId xmlns:a16="http://schemas.microsoft.com/office/drawing/2014/main" id="{251983AE-FDD8-D54B-895D-78E3810E9A3A}"/>
              </a:ext>
            </a:extLst>
          </p:cNvPr>
          <p:cNvPicPr>
            <a:picLocks noChangeAspect="1"/>
          </p:cNvPicPr>
          <p:nvPr userDrawn="1"/>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t="5027" b="16215"/>
          <a:stretch/>
        </p:blipFill>
        <p:spPr>
          <a:xfrm>
            <a:off x="1410302" y="2421393"/>
            <a:ext cx="848701" cy="668420"/>
          </a:xfrm>
          <a:prstGeom prst="rect">
            <a:avLst/>
          </a:prstGeom>
        </p:spPr>
      </p:pic>
      <p:sp>
        <p:nvSpPr>
          <p:cNvPr id="16" name="Content Placeholder 2"/>
          <p:cNvSpPr>
            <a:spLocks noGrp="1"/>
          </p:cNvSpPr>
          <p:nvPr>
            <p:ph sz="quarter" idx="14"/>
          </p:nvPr>
        </p:nvSpPr>
        <p:spPr>
          <a:xfrm>
            <a:off x="2286000" y="2514600"/>
            <a:ext cx="1292225" cy="685800"/>
          </a:xfrm>
        </p:spPr>
        <p:txBody>
          <a:bodyPr>
            <a:noAutofit/>
          </a:bodyPr>
          <a:lstStyle>
            <a:lvl1pPr marL="0" indent="0">
              <a:buNone/>
              <a:defRPr sz="2400" b="1"/>
            </a:lvl1pPr>
          </a:lstStyle>
          <a:p>
            <a:pPr lvl="0"/>
            <a:r>
              <a:rPr lang="en-US" dirty="0"/>
              <a:t>Edit Master</a:t>
            </a:r>
          </a:p>
        </p:txBody>
      </p:sp>
      <p:grpSp>
        <p:nvGrpSpPr>
          <p:cNvPr id="5" name="Group 2" descr="&quot; &quot;"/>
          <p:cNvGrpSpPr/>
          <p:nvPr userDrawn="1"/>
        </p:nvGrpSpPr>
        <p:grpSpPr>
          <a:xfrm>
            <a:off x="3781816" y="2580898"/>
            <a:ext cx="668737" cy="309317"/>
            <a:chOff x="3781816" y="2580898"/>
            <a:chExt cx="668737" cy="309317"/>
          </a:xfrm>
        </p:grpSpPr>
        <p:sp>
          <p:nvSpPr>
            <p:cNvPr id="18" name="Right Arrow 2" descr="&quot; &quot;">
              <a:extLst>
                <a:ext uri="{FF2B5EF4-FFF2-40B4-BE49-F238E27FC236}">
                  <a16:creationId xmlns:a16="http://schemas.microsoft.com/office/drawing/2014/main" id="{FB22A8FF-B6D6-EF48-957E-1C6C265C0E6A}"/>
                </a:ext>
              </a:extLst>
            </p:cNvPr>
            <p:cNvSpPr/>
            <p:nvPr userDrawn="1"/>
          </p:nvSpPr>
          <p:spPr>
            <a:xfrm>
              <a:off x="3781816" y="2580898"/>
              <a:ext cx="651328" cy="309317"/>
            </a:xfrm>
            <a:prstGeom prst="rightArrow">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2" descr="&quot; &quot;">
              <a:extLst>
                <a:ext uri="{FF2B5EF4-FFF2-40B4-BE49-F238E27FC236}">
                  <a16:creationId xmlns:a16="http://schemas.microsoft.com/office/drawing/2014/main" id="{06DDA596-35B1-4B19-8917-80773EB6EF20}"/>
                </a:ext>
                <a:ext uri="{C183D7F6-B498-43B3-948B-1728B52AA6E4}">
                  <adec:decorative xmlns:adec="http://schemas.microsoft.com/office/drawing/2017/decorative" val="1"/>
                </a:ext>
              </a:extLst>
            </p:cNvPr>
            <p:cNvCxnSpPr/>
            <p:nvPr userDrawn="1"/>
          </p:nvCxnSpPr>
          <p:spPr>
            <a:xfrm>
              <a:off x="3794760" y="2730619"/>
              <a:ext cx="655793"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19" name="Text Placeholder 2"/>
          <p:cNvSpPr>
            <a:spLocks noGrp="1"/>
          </p:cNvSpPr>
          <p:nvPr>
            <p:ph type="body" sz="quarter" idx="19"/>
          </p:nvPr>
        </p:nvSpPr>
        <p:spPr>
          <a:xfrm>
            <a:off x="4574301" y="2386584"/>
            <a:ext cx="5943600" cy="685800"/>
          </a:xfrm>
        </p:spPr>
        <p:txBody>
          <a:bodyPr anchor="ctr">
            <a:normAutofit/>
          </a:bodyPr>
          <a:lstStyle>
            <a:lvl1pPr marL="0" indent="0">
              <a:buNone/>
              <a:defRPr sz="1800" b="1">
                <a:solidFill>
                  <a:srgbClr val="0F4D7B"/>
                </a:solidFill>
              </a:defRPr>
            </a:lvl1pPr>
          </a:lstStyle>
          <a:p>
            <a:pPr lvl="0"/>
            <a:r>
              <a:rPr lang="en-US" dirty="0"/>
              <a:t>Edit Master text styles</a:t>
            </a:r>
          </a:p>
        </p:txBody>
      </p:sp>
      <p:sp>
        <p:nvSpPr>
          <p:cNvPr id="20" name="TextBox 3" descr="&quot; &quot;">
            <a:extLst>
              <a:ext uri="{FF2B5EF4-FFF2-40B4-BE49-F238E27FC236}">
                <a16:creationId xmlns:a16="http://schemas.microsoft.com/office/drawing/2014/main" id="{60B3EAF8-E8EC-4858-8A8B-E56502F72082}"/>
              </a:ext>
              <a:ext uri="{C183D7F6-B498-43B3-948B-1728B52AA6E4}">
                <adec:decorative xmlns:adec="http://schemas.microsoft.com/office/drawing/2017/decorative" val="1"/>
              </a:ext>
            </a:extLst>
          </p:cNvPr>
          <p:cNvSpPr txBox="1"/>
          <p:nvPr userDrawn="1"/>
        </p:nvSpPr>
        <p:spPr>
          <a:xfrm>
            <a:off x="1358449" y="3300984"/>
            <a:ext cx="9451426" cy="685800"/>
          </a:xfrm>
          <a:prstGeom prst="rect">
            <a:avLst/>
          </a:prstGeom>
          <a:solidFill>
            <a:schemeClr val="accent5"/>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lIns="27432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1" name="Picture 3" descr="&quot; &quot;">
            <a:extLst>
              <a:ext uri="{FF2B5EF4-FFF2-40B4-BE49-F238E27FC236}">
                <a16:creationId xmlns:a16="http://schemas.microsoft.com/office/drawing/2014/main" id="{0C1C26A6-6D39-AA4C-91F2-A6B15313B4DF}"/>
              </a:ext>
            </a:extLst>
          </p:cNvPr>
          <p:cNvPicPr>
            <a:picLocks noChangeAspect="1"/>
          </p:cNvPicPr>
          <p:nvPr userDrawn="1"/>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b="24347"/>
          <a:stretch/>
        </p:blipFill>
        <p:spPr>
          <a:xfrm>
            <a:off x="1373852" y="3224268"/>
            <a:ext cx="948727" cy="717739"/>
          </a:xfrm>
          <a:prstGeom prst="rect">
            <a:avLst/>
          </a:prstGeom>
        </p:spPr>
      </p:pic>
      <p:sp>
        <p:nvSpPr>
          <p:cNvPr id="22" name="Content Placeholder 3"/>
          <p:cNvSpPr>
            <a:spLocks noGrp="1"/>
          </p:cNvSpPr>
          <p:nvPr>
            <p:ph sz="quarter" idx="15"/>
          </p:nvPr>
        </p:nvSpPr>
        <p:spPr>
          <a:xfrm>
            <a:off x="2286000" y="3429000"/>
            <a:ext cx="1292225" cy="685800"/>
          </a:xfrm>
        </p:spPr>
        <p:txBody>
          <a:bodyPr>
            <a:noAutofit/>
          </a:bodyPr>
          <a:lstStyle>
            <a:lvl1pPr marL="0" indent="0">
              <a:buNone/>
              <a:defRPr sz="2400" b="1"/>
            </a:lvl1pPr>
          </a:lstStyle>
          <a:p>
            <a:pPr lvl="0"/>
            <a:r>
              <a:rPr lang="en-US" dirty="0"/>
              <a:t>Edit Master</a:t>
            </a:r>
          </a:p>
        </p:txBody>
      </p:sp>
      <p:grpSp>
        <p:nvGrpSpPr>
          <p:cNvPr id="40" name="Group 3" descr="&quot; &quot;"/>
          <p:cNvGrpSpPr/>
          <p:nvPr userDrawn="1"/>
        </p:nvGrpSpPr>
        <p:grpSpPr>
          <a:xfrm>
            <a:off x="3782988" y="3481001"/>
            <a:ext cx="672206" cy="309317"/>
            <a:chOff x="3782988" y="3481001"/>
            <a:chExt cx="672206" cy="309317"/>
          </a:xfrm>
        </p:grpSpPr>
        <p:sp>
          <p:nvSpPr>
            <p:cNvPr id="24" name="Right Arrow 3" descr="&quot; &quot;">
              <a:extLst>
                <a:ext uri="{FF2B5EF4-FFF2-40B4-BE49-F238E27FC236}">
                  <a16:creationId xmlns:a16="http://schemas.microsoft.com/office/drawing/2014/main" id="{1913B0D4-773F-E345-9779-302C302A9DB4}"/>
                </a:ext>
              </a:extLst>
            </p:cNvPr>
            <p:cNvSpPr/>
            <p:nvPr userDrawn="1"/>
          </p:nvSpPr>
          <p:spPr>
            <a:xfrm>
              <a:off x="3782988" y="3481001"/>
              <a:ext cx="651328" cy="309317"/>
            </a:xfrm>
            <a:prstGeom prst="rightArrow">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3" descr="&quot; &quot;">
              <a:extLst>
                <a:ext uri="{FF2B5EF4-FFF2-40B4-BE49-F238E27FC236}">
                  <a16:creationId xmlns:a16="http://schemas.microsoft.com/office/drawing/2014/main" id="{E0C063F0-B581-43F0-B7A2-53C3ECA9772F}"/>
                </a:ext>
                <a:ext uri="{C183D7F6-B498-43B3-948B-1728B52AA6E4}">
                  <adec:decorative xmlns:adec="http://schemas.microsoft.com/office/drawing/2017/decorative" val="1"/>
                </a:ext>
              </a:extLst>
            </p:cNvPr>
            <p:cNvCxnSpPr/>
            <p:nvPr userDrawn="1"/>
          </p:nvCxnSpPr>
          <p:spPr>
            <a:xfrm>
              <a:off x="3796826" y="3619035"/>
              <a:ext cx="658368"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25" name="Text Placeholder 3"/>
          <p:cNvSpPr>
            <a:spLocks noGrp="1"/>
          </p:cNvSpPr>
          <p:nvPr>
            <p:ph type="body" sz="quarter" idx="20"/>
          </p:nvPr>
        </p:nvSpPr>
        <p:spPr>
          <a:xfrm>
            <a:off x="4574301" y="3298824"/>
            <a:ext cx="5943600" cy="685800"/>
          </a:xfrm>
        </p:spPr>
        <p:txBody>
          <a:bodyPr anchor="ctr">
            <a:normAutofit/>
          </a:bodyPr>
          <a:lstStyle>
            <a:lvl1pPr marL="0" indent="0">
              <a:buNone/>
              <a:defRPr sz="1800" b="1">
                <a:solidFill>
                  <a:srgbClr val="0F4D7B"/>
                </a:solidFill>
              </a:defRPr>
            </a:lvl1pPr>
          </a:lstStyle>
          <a:p>
            <a:pPr lvl="0"/>
            <a:r>
              <a:rPr lang="en-US" dirty="0"/>
              <a:t>Edit Master text styles</a:t>
            </a:r>
          </a:p>
        </p:txBody>
      </p:sp>
      <p:sp>
        <p:nvSpPr>
          <p:cNvPr id="26" name="TextBox 4" descr="&quot; &quot;">
            <a:extLst>
              <a:ext uri="{FF2B5EF4-FFF2-40B4-BE49-F238E27FC236}">
                <a16:creationId xmlns:a16="http://schemas.microsoft.com/office/drawing/2014/main" id="{85EF0527-BE10-49F7-A277-F3642E27FCAF}"/>
              </a:ext>
              <a:ext uri="{C183D7F6-B498-43B3-948B-1728B52AA6E4}">
                <adec:decorative xmlns:adec="http://schemas.microsoft.com/office/drawing/2017/decorative" val="1"/>
              </a:ext>
            </a:extLst>
          </p:cNvPr>
          <p:cNvSpPr txBox="1"/>
          <p:nvPr userDrawn="1"/>
        </p:nvSpPr>
        <p:spPr>
          <a:xfrm>
            <a:off x="1358447" y="4215384"/>
            <a:ext cx="9454896" cy="685800"/>
          </a:xfrm>
          <a:prstGeom prst="rect">
            <a:avLst/>
          </a:prstGeom>
          <a:solidFill>
            <a:schemeClr val="accent5"/>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lIns="27432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7" name="Picture 4" descr="&quot; &quot;">
            <a:extLst>
              <a:ext uri="{FF2B5EF4-FFF2-40B4-BE49-F238E27FC236}">
                <a16:creationId xmlns:a16="http://schemas.microsoft.com/office/drawing/2014/main" id="{C09885F3-74CC-4C4E-9968-3750ABA8418C}"/>
              </a:ext>
            </a:extLst>
          </p:cNvPr>
          <p:cNvPicPr>
            <a:picLocks noChangeAspect="1"/>
          </p:cNvPicPr>
          <p:nvPr userDrawn="1"/>
        </p:nvPicPr>
        <p:blipFill rotWithShape="1">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b="15556"/>
          <a:stretch/>
        </p:blipFill>
        <p:spPr>
          <a:xfrm>
            <a:off x="1459821" y="4218554"/>
            <a:ext cx="779503" cy="658246"/>
          </a:xfrm>
          <a:prstGeom prst="rect">
            <a:avLst/>
          </a:prstGeom>
        </p:spPr>
      </p:pic>
      <p:sp>
        <p:nvSpPr>
          <p:cNvPr id="28" name="Content Placeholder 4"/>
          <p:cNvSpPr>
            <a:spLocks noGrp="1"/>
          </p:cNvSpPr>
          <p:nvPr>
            <p:ph sz="quarter" idx="16"/>
          </p:nvPr>
        </p:nvSpPr>
        <p:spPr>
          <a:xfrm>
            <a:off x="2286000" y="4343400"/>
            <a:ext cx="1292225" cy="685800"/>
          </a:xfrm>
        </p:spPr>
        <p:txBody>
          <a:bodyPr>
            <a:noAutofit/>
          </a:bodyPr>
          <a:lstStyle>
            <a:lvl1pPr marL="0" indent="0">
              <a:buNone/>
              <a:defRPr sz="2400" b="1"/>
            </a:lvl1pPr>
          </a:lstStyle>
          <a:p>
            <a:pPr lvl="0"/>
            <a:r>
              <a:rPr lang="en-US" dirty="0"/>
              <a:t>Edit Master</a:t>
            </a:r>
          </a:p>
        </p:txBody>
      </p:sp>
      <p:grpSp>
        <p:nvGrpSpPr>
          <p:cNvPr id="41" name="Group 4" descr="&quot; &quot;"/>
          <p:cNvGrpSpPr/>
          <p:nvPr userDrawn="1"/>
        </p:nvGrpSpPr>
        <p:grpSpPr>
          <a:xfrm>
            <a:off x="3780692" y="4398460"/>
            <a:ext cx="674502" cy="309317"/>
            <a:chOff x="3780692" y="4398460"/>
            <a:chExt cx="674502" cy="309317"/>
          </a:xfrm>
        </p:grpSpPr>
        <p:sp>
          <p:nvSpPr>
            <p:cNvPr id="30" name="Right Arrow 4" descr="&quot; &quot;">
              <a:extLst>
                <a:ext uri="{FF2B5EF4-FFF2-40B4-BE49-F238E27FC236}">
                  <a16:creationId xmlns:a16="http://schemas.microsoft.com/office/drawing/2014/main" id="{CB4042CC-3526-E345-A0B0-EC60879BC64D}"/>
                </a:ext>
              </a:extLst>
            </p:cNvPr>
            <p:cNvSpPr/>
            <p:nvPr userDrawn="1"/>
          </p:nvSpPr>
          <p:spPr>
            <a:xfrm>
              <a:off x="3780692" y="4398460"/>
              <a:ext cx="651328" cy="309317"/>
            </a:xfrm>
            <a:prstGeom prst="rightArrow">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4" descr="&quot; &quot;">
              <a:extLst>
                <a:ext uri="{FF2B5EF4-FFF2-40B4-BE49-F238E27FC236}">
                  <a16:creationId xmlns:a16="http://schemas.microsoft.com/office/drawing/2014/main" id="{8CF7B626-BFAE-4657-80B6-D8FBC78B5CEC}"/>
                </a:ext>
                <a:ext uri="{C183D7F6-B498-43B3-948B-1728B52AA6E4}">
                  <adec:decorative xmlns:adec="http://schemas.microsoft.com/office/drawing/2017/decorative" val="1"/>
                </a:ext>
              </a:extLst>
            </p:cNvPr>
            <p:cNvCxnSpPr/>
            <p:nvPr userDrawn="1"/>
          </p:nvCxnSpPr>
          <p:spPr>
            <a:xfrm>
              <a:off x="3796826" y="4541806"/>
              <a:ext cx="658368"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31" name="Text Placeholder 4"/>
          <p:cNvSpPr>
            <a:spLocks noGrp="1"/>
          </p:cNvSpPr>
          <p:nvPr>
            <p:ph type="body" sz="quarter" idx="21"/>
          </p:nvPr>
        </p:nvSpPr>
        <p:spPr>
          <a:xfrm>
            <a:off x="4574301" y="4215384"/>
            <a:ext cx="5943600" cy="685800"/>
          </a:xfrm>
        </p:spPr>
        <p:txBody>
          <a:bodyPr anchor="ctr">
            <a:normAutofit/>
          </a:bodyPr>
          <a:lstStyle>
            <a:lvl1pPr marL="0" indent="0">
              <a:buNone/>
              <a:defRPr sz="1800" b="1">
                <a:solidFill>
                  <a:srgbClr val="0F4D7B"/>
                </a:solidFill>
              </a:defRPr>
            </a:lvl1pPr>
          </a:lstStyle>
          <a:p>
            <a:pPr lvl="0"/>
            <a:r>
              <a:rPr lang="en-US" dirty="0"/>
              <a:t>Edit Master text styles</a:t>
            </a:r>
          </a:p>
        </p:txBody>
      </p:sp>
      <p:sp>
        <p:nvSpPr>
          <p:cNvPr id="32" name="TextBox 5" descr="&quot; &quot;">
            <a:extLst>
              <a:ext uri="{FF2B5EF4-FFF2-40B4-BE49-F238E27FC236}">
                <a16:creationId xmlns:a16="http://schemas.microsoft.com/office/drawing/2014/main" id="{43532CC2-D793-46EC-B5F4-56F124E6A3EC}"/>
              </a:ext>
              <a:ext uri="{C183D7F6-B498-43B3-948B-1728B52AA6E4}">
                <adec:decorative xmlns:adec="http://schemas.microsoft.com/office/drawing/2017/decorative" val="1"/>
              </a:ext>
            </a:extLst>
          </p:cNvPr>
          <p:cNvSpPr txBox="1"/>
          <p:nvPr userDrawn="1"/>
        </p:nvSpPr>
        <p:spPr>
          <a:xfrm>
            <a:off x="1358450" y="5129784"/>
            <a:ext cx="9451425" cy="687111"/>
          </a:xfrm>
          <a:prstGeom prst="rect">
            <a:avLst/>
          </a:prstGeom>
          <a:solidFill>
            <a:schemeClr val="accent5"/>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lIns="27432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3" name="Picture 5" descr="&quot; &quot;">
            <a:extLst>
              <a:ext uri="{FF2B5EF4-FFF2-40B4-BE49-F238E27FC236}">
                <a16:creationId xmlns:a16="http://schemas.microsoft.com/office/drawing/2014/main" id="{42EEB4FA-EC18-374F-8CE6-BB5F8A87DB85}"/>
              </a:ext>
            </a:extLst>
          </p:cNvPr>
          <p:cNvPicPr>
            <a:picLocks noChangeAspect="1"/>
          </p:cNvPicPr>
          <p:nvPr userDrawn="1"/>
        </p:nvPicPr>
        <p:blipFill rotWithShape="1">
          <a:blip r:embed="rId6" cstate="print">
            <a:duotone>
              <a:schemeClr val="accent1">
                <a:shade val="45000"/>
                <a:satMod val="135000"/>
              </a:schemeClr>
              <a:prstClr val="white"/>
            </a:duotone>
            <a:extLst>
              <a:ext uri="{28A0092B-C50C-407E-A947-70E740481C1C}">
                <a14:useLocalDpi xmlns:a14="http://schemas.microsoft.com/office/drawing/2010/main" val="0"/>
              </a:ext>
            </a:extLst>
          </a:blip>
          <a:srcRect b="15035"/>
          <a:stretch/>
        </p:blipFill>
        <p:spPr>
          <a:xfrm>
            <a:off x="1469629" y="5149334"/>
            <a:ext cx="727859" cy="618420"/>
          </a:xfrm>
          <a:prstGeom prst="rect">
            <a:avLst/>
          </a:prstGeom>
        </p:spPr>
      </p:pic>
      <p:sp>
        <p:nvSpPr>
          <p:cNvPr id="34" name="Content Placeholder 5"/>
          <p:cNvSpPr>
            <a:spLocks noGrp="1"/>
          </p:cNvSpPr>
          <p:nvPr>
            <p:ph sz="quarter" idx="17"/>
          </p:nvPr>
        </p:nvSpPr>
        <p:spPr>
          <a:xfrm>
            <a:off x="2286000" y="5257800"/>
            <a:ext cx="1292225" cy="685800"/>
          </a:xfrm>
        </p:spPr>
        <p:txBody>
          <a:bodyPr>
            <a:noAutofit/>
          </a:bodyPr>
          <a:lstStyle>
            <a:lvl1pPr marL="0" indent="0">
              <a:buNone/>
              <a:defRPr sz="2400" b="1"/>
            </a:lvl1pPr>
          </a:lstStyle>
          <a:p>
            <a:pPr lvl="0"/>
            <a:r>
              <a:rPr lang="en-US" dirty="0"/>
              <a:t>Edit Master</a:t>
            </a:r>
          </a:p>
        </p:txBody>
      </p:sp>
      <p:grpSp>
        <p:nvGrpSpPr>
          <p:cNvPr id="42" name="Group 5"/>
          <p:cNvGrpSpPr/>
          <p:nvPr userDrawn="1"/>
        </p:nvGrpSpPr>
        <p:grpSpPr>
          <a:xfrm>
            <a:off x="3781860" y="5329483"/>
            <a:ext cx="674502" cy="309317"/>
            <a:chOff x="3781860" y="5329483"/>
            <a:chExt cx="674502" cy="309317"/>
          </a:xfrm>
        </p:grpSpPr>
        <p:sp>
          <p:nvSpPr>
            <p:cNvPr id="36" name="Right Arrow 5" descr="&quot; &quot;">
              <a:extLst>
                <a:ext uri="{FF2B5EF4-FFF2-40B4-BE49-F238E27FC236}">
                  <a16:creationId xmlns:a16="http://schemas.microsoft.com/office/drawing/2014/main" id="{8345FEEA-C542-9B4E-AEF3-3D5CEF9197FC}"/>
                </a:ext>
              </a:extLst>
            </p:cNvPr>
            <p:cNvSpPr/>
            <p:nvPr userDrawn="1"/>
          </p:nvSpPr>
          <p:spPr>
            <a:xfrm>
              <a:off x="3781860" y="5329483"/>
              <a:ext cx="651328" cy="309317"/>
            </a:xfrm>
            <a:prstGeom prst="rightArrow">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5" descr="&quot; &quot;">
              <a:extLst>
                <a:ext uri="{FF2B5EF4-FFF2-40B4-BE49-F238E27FC236}">
                  <a16:creationId xmlns:a16="http://schemas.microsoft.com/office/drawing/2014/main" id="{F06050F9-7E34-4E90-85F1-ADA3F727F5BF}"/>
                </a:ext>
                <a:ext uri="{C183D7F6-B498-43B3-948B-1728B52AA6E4}">
                  <adec:decorative xmlns:adec="http://schemas.microsoft.com/office/drawing/2017/decorative" val="1"/>
                </a:ext>
              </a:extLst>
            </p:cNvPr>
            <p:cNvCxnSpPr/>
            <p:nvPr userDrawn="1"/>
          </p:nvCxnSpPr>
          <p:spPr>
            <a:xfrm>
              <a:off x="3797994" y="5463258"/>
              <a:ext cx="658368"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37" name="Text Placeholder 5"/>
          <p:cNvSpPr>
            <a:spLocks noGrp="1"/>
          </p:cNvSpPr>
          <p:nvPr>
            <p:ph type="body" sz="quarter" idx="22"/>
          </p:nvPr>
        </p:nvSpPr>
        <p:spPr>
          <a:xfrm>
            <a:off x="4574301" y="5129784"/>
            <a:ext cx="5943600" cy="685800"/>
          </a:xfrm>
        </p:spPr>
        <p:txBody>
          <a:bodyPr anchor="ctr">
            <a:normAutofit/>
          </a:bodyPr>
          <a:lstStyle>
            <a:lvl1pPr marL="0" indent="0">
              <a:buNone/>
              <a:defRPr sz="1800" b="1">
                <a:solidFill>
                  <a:srgbClr val="0F4D7B"/>
                </a:solidFill>
              </a:defRPr>
            </a:lvl1pPr>
          </a:lstStyle>
          <a:p>
            <a:pPr lvl="0"/>
            <a:r>
              <a:rPr lang="en-US" dirty="0"/>
              <a:t>Edit Master text styles</a:t>
            </a:r>
          </a:p>
        </p:txBody>
      </p:sp>
      <p:sp>
        <p:nvSpPr>
          <p:cNvPr id="6" name="Slide Number Placeholder 4"/>
          <p:cNvSpPr>
            <a:spLocks noGrp="1"/>
          </p:cNvSpPr>
          <p:nvPr>
            <p:ph type="sldNum" sz="quarter" idx="12"/>
          </p:nvPr>
        </p:nvSpPr>
        <p:spPr>
          <a:xfrm>
            <a:off x="9272016" y="6492240"/>
            <a:ext cx="2743200" cy="381000"/>
          </a:xfrm>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2752377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and Sourc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7"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idx="1"/>
          </p:nvPr>
        </p:nvSpPr>
        <p:spPr>
          <a:xfrm>
            <a:off x="838200" y="1447800"/>
            <a:ext cx="10515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3"/>
          </p:nvPr>
        </p:nvSpPr>
        <p:spPr>
          <a:xfrm>
            <a:off x="841248" y="6016752"/>
            <a:ext cx="9528048" cy="548640"/>
          </a:xfrm>
        </p:spPr>
        <p:txBody>
          <a:bodyPr>
            <a:normAutofit/>
          </a:bodyPr>
          <a:lstStyle>
            <a:lvl1pPr marL="0" indent="0">
              <a:spcBef>
                <a:spcPts val="0"/>
              </a:spcBef>
              <a:buNone/>
              <a:defRPr sz="1400"/>
            </a:lvl1pPr>
          </a:lstStyle>
          <a:p>
            <a:pPr lvl="0"/>
            <a:endParaRPr lang="en-US" dirty="0"/>
          </a:p>
        </p:txBody>
      </p:sp>
      <p:sp>
        <p:nvSpPr>
          <p:cNvPr id="6" name="Slide Number Placeholder 5"/>
          <p:cNvSpPr>
            <a:spLocks noGrp="1"/>
          </p:cNvSpPr>
          <p:nvPr>
            <p:ph type="sldNum" sz="quarter" idx="12"/>
          </p:nvPr>
        </p:nvSpPr>
        <p:spPr>
          <a:xfrm>
            <a:off x="9272016" y="6492240"/>
            <a:ext cx="2743200" cy="381000"/>
          </a:xfrm>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308603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Wide and Source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7"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8" name="Content Placeholder 3"/>
          <p:cNvSpPr>
            <a:spLocks noGrp="1"/>
          </p:cNvSpPr>
          <p:nvPr>
            <p:ph sz="quarter" idx="14"/>
          </p:nvPr>
        </p:nvSpPr>
        <p:spPr>
          <a:xfrm>
            <a:off x="838200" y="1115568"/>
            <a:ext cx="10515600" cy="68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4"/>
          <p:cNvSpPr>
            <a:spLocks noGrp="1"/>
          </p:cNvSpPr>
          <p:nvPr>
            <p:ph idx="1"/>
          </p:nvPr>
        </p:nvSpPr>
        <p:spPr>
          <a:xfrm>
            <a:off x="838200" y="1828800"/>
            <a:ext cx="10515600" cy="3970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5"/>
          <p:cNvSpPr>
            <a:spLocks noGrp="1"/>
          </p:cNvSpPr>
          <p:nvPr>
            <p:ph type="body" sz="quarter" idx="13"/>
          </p:nvPr>
        </p:nvSpPr>
        <p:spPr>
          <a:xfrm>
            <a:off x="841248" y="6016752"/>
            <a:ext cx="9528048" cy="548640"/>
          </a:xfrm>
        </p:spPr>
        <p:txBody>
          <a:bodyPr>
            <a:normAutofit/>
          </a:bodyPr>
          <a:lstStyle>
            <a:lvl1pPr marL="0" indent="0">
              <a:spcBef>
                <a:spcPts val="0"/>
              </a:spcBef>
              <a:buNone/>
              <a:defRPr sz="1400"/>
            </a:lvl1pPr>
          </a:lstStyle>
          <a:p>
            <a:pPr lvl="0"/>
            <a:endParaRPr lang="en-US" dirty="0"/>
          </a:p>
        </p:txBody>
      </p:sp>
      <p:sp>
        <p:nvSpPr>
          <p:cNvPr id="6" name="Slide Number Placeholder 6"/>
          <p:cNvSpPr>
            <a:spLocks noGrp="1"/>
          </p:cNvSpPr>
          <p:nvPr>
            <p:ph type="sldNum" sz="quarter" idx="12"/>
          </p:nvPr>
        </p:nvSpPr>
        <p:spPr>
          <a:xfrm>
            <a:off x="9272016" y="6492240"/>
            <a:ext cx="2743200" cy="381000"/>
          </a:xfrm>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58370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6800"/>
          </a:xfrm>
        </p:spPr>
        <p:txBody>
          <a:bodyPr/>
          <a:lstStyle>
            <a:lvl1pPr>
              <a:lnSpc>
                <a:spcPct val="100000"/>
              </a:lnSpc>
              <a:defRPr/>
            </a:lvl1pPr>
          </a:lstStyle>
          <a:p>
            <a:r>
              <a:rPr lang="en-US" dirty="0"/>
              <a:t>Click to edit Master title style</a:t>
            </a:r>
          </a:p>
        </p:txBody>
      </p:sp>
      <p:cxnSp>
        <p:nvCxnSpPr>
          <p:cNvPr id="8" name="Straight Connector 2" descr="&quot; &quot;"/>
          <p:cNvCxnSpPr/>
          <p:nvPr userDrawn="1"/>
        </p:nvCxnSpPr>
        <p:spPr>
          <a:xfrm>
            <a:off x="0" y="1066800"/>
            <a:ext cx="12192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Content Placeholder 3"/>
          <p:cNvSpPr>
            <a:spLocks noGrp="1"/>
          </p:cNvSpPr>
          <p:nvPr>
            <p:ph sz="half" idx="1"/>
          </p:nvPr>
        </p:nvSpPr>
        <p:spPr>
          <a:xfrm>
            <a:off x="838200" y="1444752"/>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p:nvPr>
        </p:nvSpPr>
        <p:spPr>
          <a:xfrm>
            <a:off x="6172200" y="1444752"/>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12"/>
          </p:nvPr>
        </p:nvSpPr>
        <p:spPr/>
        <p:txBody>
          <a:bodyPr/>
          <a:lstStyle/>
          <a:p>
            <a:fld id="{F9ECA865-404D-4A57-9AC1-FD3038CC100D}" type="slidenum">
              <a:rPr lang="en-US" smtClean="0"/>
              <a:pPr/>
              <a:t>‹#›</a:t>
            </a:fld>
            <a:endParaRPr lang="en-US" dirty="0"/>
          </a:p>
        </p:txBody>
      </p:sp>
    </p:spTree>
    <p:extLst>
      <p:ext uri="{BB962C8B-B14F-4D97-AF65-F5344CB8AC3E}">
        <p14:creationId xmlns:p14="http://schemas.microsoft.com/office/powerpoint/2010/main" val="428541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tif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0"/>
            <a:ext cx="10515600" cy="106984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44752"/>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3" descr="Logo:  Department of Health &amp; Human Services. USA."/>
          <p:cNvPicPr>
            <a:picLocks noChangeAspect="1"/>
          </p:cNvPicPr>
          <p:nvPr userDrawn="1"/>
        </p:nvPicPr>
        <p:blipFill>
          <a:blip r:embed="rId41" cstate="print">
            <a:extLst>
              <a:ext uri="{28A0092B-C50C-407E-A947-70E740481C1C}">
                <a14:useLocalDpi xmlns:a14="http://schemas.microsoft.com/office/drawing/2010/main" val="0"/>
              </a:ext>
            </a:extLst>
          </a:blip>
          <a:stretch>
            <a:fillRect/>
          </a:stretch>
        </p:blipFill>
        <p:spPr>
          <a:xfrm>
            <a:off x="152400" y="5769866"/>
            <a:ext cx="707136" cy="707134"/>
          </a:xfrm>
          <a:prstGeom prst="rect">
            <a:avLst/>
          </a:prstGeom>
          <a:noFill/>
          <a:ln>
            <a:noFill/>
          </a:ln>
        </p:spPr>
      </p:pic>
      <p:cxnSp>
        <p:nvCxnSpPr>
          <p:cNvPr id="7" name="Straight Connector 4" descr="&quot; &quot;"/>
          <p:cNvCxnSpPr/>
          <p:nvPr userDrawn="1"/>
        </p:nvCxnSpPr>
        <p:spPr>
          <a:xfrm flipV="1">
            <a:off x="838200" y="6355805"/>
            <a:ext cx="9525000" cy="545"/>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42" cstate="print">
            <a:extLst>
              <a:ext uri="{28A0092B-C50C-407E-A947-70E740481C1C}">
                <a14:useLocalDpi xmlns:a14="http://schemas.microsoft.com/office/drawing/2010/main" val="0"/>
              </a:ext>
            </a:extLst>
          </a:blip>
          <a:stretch>
            <a:fillRect/>
          </a:stretch>
        </p:blipFill>
        <p:spPr>
          <a:xfrm>
            <a:off x="10489994" y="5991296"/>
            <a:ext cx="1361923" cy="394680"/>
          </a:xfrm>
          <a:prstGeom prst="rect">
            <a:avLst/>
          </a:prstGeom>
          <a:noFill/>
          <a:ln>
            <a:noFill/>
          </a:ln>
        </p:spPr>
      </p:pic>
      <p:sp>
        <p:nvSpPr>
          <p:cNvPr id="8" name="Rectangle 6" descr="&quot; &quot;"/>
          <p:cNvSpPr/>
          <p:nvPr userDrawn="1"/>
        </p:nvSpPr>
        <p:spPr>
          <a:xfrm>
            <a:off x="0" y="6477000"/>
            <a:ext cx="12192000" cy="3810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Slide Number Placeholder 7"/>
          <p:cNvSpPr>
            <a:spLocks noGrp="1"/>
          </p:cNvSpPr>
          <p:nvPr>
            <p:ph type="sldNum" sz="quarter" idx="4"/>
          </p:nvPr>
        </p:nvSpPr>
        <p:spPr>
          <a:xfrm>
            <a:off x="9272016" y="6490444"/>
            <a:ext cx="2743200" cy="384048"/>
          </a:xfrm>
          <a:prstGeom prst="rect">
            <a:avLst/>
          </a:prstGeom>
        </p:spPr>
        <p:txBody>
          <a:bodyPr vert="horz" lIns="91440" tIns="45720" rIns="91440" bIns="45720" rtlCol="0" anchor="ctr"/>
          <a:lstStyle>
            <a:lvl1pPr algn="r">
              <a:defRPr sz="1600" b="1">
                <a:solidFill>
                  <a:schemeClr val="bg1"/>
                </a:solidFill>
              </a:defRPr>
            </a:lvl1pPr>
          </a:lstStyle>
          <a:p>
            <a:fld id="{AC38D48C-20BE-40D5-BBF2-392FF9026E6C}" type="slidenum">
              <a:rPr lang="en-US" smtClean="0"/>
              <a:pPr/>
              <a:t>‹#›</a:t>
            </a:fld>
            <a:endParaRPr lang="en-US" dirty="0"/>
          </a:p>
        </p:txBody>
      </p:sp>
    </p:spTree>
    <p:extLst>
      <p:ext uri="{BB962C8B-B14F-4D97-AF65-F5344CB8AC3E}">
        <p14:creationId xmlns:p14="http://schemas.microsoft.com/office/powerpoint/2010/main" val="1871348646"/>
      </p:ext>
    </p:extLst>
  </p:cSld>
  <p:clrMap bg1="lt1" tx1="dk1" bg2="lt2" tx2="dk2" accent1="accent1" accent2="accent2" accent3="accent3" accent4="accent4" accent5="accent5" accent6="accent6" hlink="hlink" folHlink="folHlink"/>
  <p:sldLayoutIdLst>
    <p:sldLayoutId id="2147483733" r:id="rId1"/>
    <p:sldLayoutId id="2147483768" r:id="rId2"/>
    <p:sldLayoutId id="2147483735" r:id="rId3"/>
    <p:sldLayoutId id="2147483762" r:id="rId4"/>
    <p:sldLayoutId id="2147483734" r:id="rId5"/>
    <p:sldLayoutId id="2147483767" r:id="rId6"/>
    <p:sldLayoutId id="2147483745" r:id="rId7"/>
    <p:sldLayoutId id="2147483769" r:id="rId8"/>
    <p:sldLayoutId id="2147483736" r:id="rId9"/>
    <p:sldLayoutId id="2147483746" r:id="rId10"/>
    <p:sldLayoutId id="2147483765" r:id="rId11"/>
    <p:sldLayoutId id="2147483749" r:id="rId12"/>
    <p:sldLayoutId id="2147483750" r:id="rId13"/>
    <p:sldLayoutId id="2147483759" r:id="rId14"/>
    <p:sldLayoutId id="2147483747" r:id="rId15"/>
    <p:sldLayoutId id="2147483758" r:id="rId16"/>
    <p:sldLayoutId id="2147483763" r:id="rId17"/>
    <p:sldLayoutId id="2147483766" r:id="rId18"/>
    <p:sldLayoutId id="2147483764" r:id="rId19"/>
    <p:sldLayoutId id="2147483753" r:id="rId20"/>
    <p:sldLayoutId id="2147483755" r:id="rId21"/>
    <p:sldLayoutId id="2147483756" r:id="rId22"/>
    <p:sldLayoutId id="2147483757" r:id="rId23"/>
    <p:sldLayoutId id="2147483744" r:id="rId24"/>
    <p:sldLayoutId id="2147483760" r:id="rId25"/>
    <p:sldLayoutId id="2147483751" r:id="rId26"/>
    <p:sldLayoutId id="2147483770" r:id="rId27"/>
    <p:sldLayoutId id="2147483748" r:id="rId28"/>
    <p:sldLayoutId id="2147483752" r:id="rId29"/>
    <p:sldLayoutId id="2147483754" r:id="rId30"/>
    <p:sldLayoutId id="2147483737" r:id="rId31"/>
    <p:sldLayoutId id="2147483738" r:id="rId32"/>
    <p:sldLayoutId id="2147483739" r:id="rId33"/>
    <p:sldLayoutId id="2147483740" r:id="rId34"/>
    <p:sldLayoutId id="2147483741" r:id="rId35"/>
    <p:sldLayoutId id="2147483742" r:id="rId36"/>
    <p:sldLayoutId id="2147483743" r:id="rId37"/>
    <p:sldLayoutId id="2147483771" r:id="rId38"/>
    <p:sldLayoutId id="2147483772" r:id="rId39"/>
  </p:sldLayoutIdLst>
  <p:hf hdr="0" ftr="0" dt="0"/>
  <p:txStyles>
    <p:titleStyle>
      <a:lvl1pPr algn="l" defTabSz="914400" rtl="0" eaLnBrk="1" latinLnBrk="0" hangingPunct="1">
        <a:lnSpc>
          <a:spcPct val="100000"/>
        </a:lnSpc>
        <a:spcBef>
          <a:spcPct val="0"/>
        </a:spcBef>
        <a:buNone/>
        <a:defRPr sz="4000" b="1" kern="1200">
          <a:solidFill>
            <a:srgbClr val="0F4D7B"/>
          </a:solidFill>
          <a:latin typeface="+mn-lt"/>
          <a:ea typeface="+mj-ea"/>
          <a:cs typeface="+mj-cs"/>
        </a:defRPr>
      </a:lvl1pPr>
    </p:titleStyle>
    <p:bodyStyle>
      <a:lvl1pPr marL="347472" indent="-347472" algn="l" defTabSz="914400" rtl="0" eaLnBrk="1" latinLnBrk="0" hangingPunct="1">
        <a:lnSpc>
          <a:spcPct val="100000"/>
        </a:lnSpc>
        <a:spcBef>
          <a:spcPts val="528"/>
        </a:spcBef>
        <a:buClr>
          <a:srgbClr val="0F4D7B"/>
        </a:buClr>
        <a:buSzPct val="125000"/>
        <a:buFont typeface="Arial" panose="020B0604020202020204" pitchFamily="34" charset="0"/>
        <a:buChar char="•"/>
        <a:defRPr sz="2200" kern="1200">
          <a:solidFill>
            <a:srgbClr val="0F4D7B"/>
          </a:solidFill>
          <a:latin typeface="+mn-lt"/>
          <a:ea typeface="+mn-ea"/>
          <a:cs typeface="+mn-cs"/>
        </a:defRPr>
      </a:lvl1pPr>
      <a:lvl2pPr marL="740664" indent="-283464" algn="l" defTabSz="914400" rtl="0" eaLnBrk="1" latinLnBrk="0" hangingPunct="1">
        <a:lnSpc>
          <a:spcPct val="100000"/>
        </a:lnSpc>
        <a:spcBef>
          <a:spcPts val="480"/>
        </a:spcBef>
        <a:buClr>
          <a:srgbClr val="0F4D7B"/>
        </a:buClr>
        <a:buFont typeface="Wingdings" panose="05000000000000000000" pitchFamily="2" charset="2"/>
        <a:buChar char="§"/>
        <a:defRPr sz="2000" kern="1200">
          <a:solidFill>
            <a:srgbClr val="0F4D7B"/>
          </a:solidFill>
          <a:latin typeface="+mn-lt"/>
          <a:ea typeface="+mn-ea"/>
          <a:cs typeface="+mn-cs"/>
        </a:defRPr>
      </a:lvl2pPr>
      <a:lvl3pPr marL="1143000" indent="-228600" algn="l" defTabSz="914400" rtl="0" eaLnBrk="1" latinLnBrk="0" hangingPunct="1">
        <a:lnSpc>
          <a:spcPct val="100000"/>
        </a:lnSpc>
        <a:spcBef>
          <a:spcPts val="432"/>
        </a:spcBef>
        <a:buClr>
          <a:srgbClr val="0F4D7B"/>
        </a:buClr>
        <a:buFont typeface="Wingdings" panose="05000000000000000000" pitchFamily="2" charset="2"/>
        <a:buChar char="ü"/>
        <a:defRPr sz="1800" kern="1200">
          <a:solidFill>
            <a:srgbClr val="0F4D7B"/>
          </a:solidFill>
          <a:latin typeface="+mn-lt"/>
          <a:ea typeface="+mn-ea"/>
          <a:cs typeface="+mn-cs"/>
        </a:defRPr>
      </a:lvl3pPr>
      <a:lvl4pPr marL="1600200" indent="-228600" algn="l" defTabSz="914400" rtl="0" eaLnBrk="1" latinLnBrk="0" hangingPunct="1">
        <a:lnSpc>
          <a:spcPct val="100000"/>
        </a:lnSpc>
        <a:spcBef>
          <a:spcPts val="400"/>
        </a:spcBef>
        <a:buClr>
          <a:srgbClr val="0F4D7B"/>
        </a:buClr>
        <a:buSzPct val="100000"/>
        <a:buFont typeface="Courier New" panose="02070309020205020404" pitchFamily="49" charset="0"/>
        <a:buChar char="o"/>
        <a:defRPr sz="1600" kern="1200">
          <a:solidFill>
            <a:srgbClr val="0F4D7B"/>
          </a:solidFill>
          <a:latin typeface="+mn-lt"/>
          <a:ea typeface="+mn-ea"/>
          <a:cs typeface="+mn-cs"/>
        </a:defRPr>
      </a:lvl4pPr>
      <a:lvl5pPr marL="2057400" indent="-228600" algn="l" defTabSz="914400" rtl="0" eaLnBrk="1" latinLnBrk="0" hangingPunct="1">
        <a:lnSpc>
          <a:spcPct val="100000"/>
        </a:lnSpc>
        <a:spcBef>
          <a:spcPts val="380"/>
        </a:spcBef>
        <a:buClr>
          <a:srgbClr val="0F4D7B"/>
        </a:buClr>
        <a:buFont typeface="Wingdings" panose="05000000000000000000" pitchFamily="2" charset="2"/>
        <a:buChar char="Ø"/>
        <a:defRPr sz="1400" kern="1200">
          <a:solidFill>
            <a:srgbClr val="0F4D7B"/>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s://www.hrsa.gov/sites/default/files/hrsa/grants/apply/applicationguide/sf-424-app-guide.pdf"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targethiv.org/sites/default/files/media/documents/2022-09/List_of_Mentioned_Resources__EHE_Triannual_PROVIDER_Report.pdf"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hyperlink" Target="https://targethiv.org/library/ending-hiv-epidemic-ehe-triannual-report-faq" TargetMode="External"/><Relationship Id="rId4" Type="http://schemas.openxmlformats.org/officeDocument/2006/relationships/hyperlink" Target="https://targethiv.org/sites/default/files/media/documents/2022-09/20220912_CompletingtheEHETriannualProviderReportWebinar_508_DSTA_DISQ.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Data.TA@caiglobal.org" TargetMode="External"/><Relationship Id="rId2" Type="http://schemas.openxmlformats.org/officeDocument/2006/relationships/hyperlink" Target="mailto:RyanWhiteDataSupport@wrma.com" TargetMode="External"/><Relationship Id="rId1" Type="http://schemas.openxmlformats.org/officeDocument/2006/relationships/slideLayout" Target="../slideLayouts/slideLayout7.xml"/><Relationship Id="rId4" Type="http://schemas.openxmlformats.org/officeDocument/2006/relationships/hyperlink" Target="https://targethiv.org/node/3433"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grants.hrsa.gov/2010/Web2External/Interface/Common/EHBDisplayAttachment.aspx?dm_rtc=16&amp;dm_attid=8da9bb78-c8a5-46e8-9afa-a461f44ad602" TargetMode="External"/><Relationship Id="rId3" Type="http://schemas.openxmlformats.org/officeDocument/2006/relationships/hyperlink" Target="https://www.hiv.gov/federal-response/ending-the-hiv-epidemic/overview" TargetMode="External"/><Relationship Id="rId7" Type="http://schemas.openxmlformats.org/officeDocument/2006/relationships/hyperlink" Target="https://ryanwhite.hrsa.gov/grants/program-letters" TargetMode="External"/><Relationship Id="rId12" Type="http://schemas.openxmlformats.org/officeDocument/2006/relationships/hyperlink" Target="https://targethiv.org/" TargetMode="External"/><Relationship Id="rId2" Type="http://schemas.openxmlformats.org/officeDocument/2006/relationships/notesSlide" Target="../notesSlides/notesSlide25.xml"/><Relationship Id="rId1" Type="http://schemas.openxmlformats.org/officeDocument/2006/relationships/slideLayout" Target="../slideLayouts/slideLayout5.xml"/><Relationship Id="rId6" Type="http://schemas.openxmlformats.org/officeDocument/2006/relationships/hyperlink" Target="https://ryanwhite.hrsa.gov/grants/policy-notices" TargetMode="External"/><Relationship Id="rId11" Type="http://schemas.openxmlformats.org/officeDocument/2006/relationships/hyperlink" Target="https://ryanwhite.hrsa.gov/sites/default/files/ryanwhite/resources/manual-part.pdf" TargetMode="External"/><Relationship Id="rId5" Type="http://schemas.openxmlformats.org/officeDocument/2006/relationships/hyperlink" Target="https://www.cdc.gov/endhiv/index.html" TargetMode="External"/><Relationship Id="rId10" Type="http://schemas.openxmlformats.org/officeDocument/2006/relationships/hyperlink" Target="https://www.hhs.gov/sites/default/files/grants/grants/policies-regulations/hhsgps107.pdf" TargetMode="External"/><Relationship Id="rId4" Type="http://schemas.openxmlformats.org/officeDocument/2006/relationships/hyperlink" Target="https://www.hrsa.gov/ending-hiv-epidemic" TargetMode="External"/><Relationship Id="rId9" Type="http://schemas.openxmlformats.org/officeDocument/2006/relationships/hyperlink" Target="https://ryanwhite.hrsa.gov/about/legislation"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hyperlink" Target="https://www.youtube.com/user/HRSAtube" TargetMode="External"/><Relationship Id="rId3" Type="http://schemas.openxmlformats.org/officeDocument/2006/relationships/hyperlink" Target="https://public.govdelivery.com/accounts/USHHSHRSA/subscriber/new?qsp=HRSA-subscribe" TargetMode="External"/><Relationship Id="rId7" Type="http://schemas.openxmlformats.org/officeDocument/2006/relationships/hyperlink" Target="https://twitter.com/hrsagov" TargetMode="External"/><Relationship Id="rId12" Type="http://schemas.openxmlformats.org/officeDocument/2006/relationships/image" Target="../media/image20.png"/><Relationship Id="rId2" Type="http://schemas.openxmlformats.org/officeDocument/2006/relationships/hyperlink" Target="http://www.hrsa.gov/" TargetMode="External"/><Relationship Id="rId1" Type="http://schemas.openxmlformats.org/officeDocument/2006/relationships/slideLayout" Target="../slideLayouts/slideLayout38.xml"/><Relationship Id="rId6" Type="http://schemas.openxmlformats.org/officeDocument/2006/relationships/image" Target="../media/image17.png"/><Relationship Id="rId11" Type="http://schemas.openxmlformats.org/officeDocument/2006/relationships/hyperlink" Target="https://www.linkedin.com/company/us-government-department-of-health-&amp;-human-services-hrsa/" TargetMode="External"/><Relationship Id="rId5" Type="http://schemas.openxmlformats.org/officeDocument/2006/relationships/hyperlink" Target="https://facebook.com/HRSAgov/" TargetMode="External"/><Relationship Id="rId10" Type="http://schemas.openxmlformats.org/officeDocument/2006/relationships/image" Target="../media/image19.png"/><Relationship Id="rId4" Type="http://schemas.openxmlformats.org/officeDocument/2006/relationships/image" Target="../media/image16.png"/><Relationship Id="rId9" Type="http://schemas.openxmlformats.org/officeDocument/2006/relationships/hyperlink" Target="https://www.instagram.com/hrsagov/" TargetMode="External"/><Relationship Id="rId14" Type="http://schemas.openxmlformats.org/officeDocument/2006/relationships/image" Target="../media/image2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g"/><Relationship Id="rId2" Type="http://schemas.openxmlformats.org/officeDocument/2006/relationships/notesSlide" Target="../notesSlides/notesSlide6.xml"/><Relationship Id="rId1" Type="http://schemas.openxmlformats.org/officeDocument/2006/relationships/slideLayout" Target="../slideLayouts/slideLayout3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Logo: HRSA. Health Resources &amp; Services Administration.&#10;&#10;Vision: Healthy Communities, Healthy People">
            <a:extLst>
              <a:ext uri="{FF2B5EF4-FFF2-40B4-BE49-F238E27FC236}">
                <a16:creationId xmlns:a16="http://schemas.microsoft.com/office/drawing/2014/main" id="{59B87ACB-63D1-7145-B55B-0A5815BD19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838200" y="1752600"/>
            <a:ext cx="10515600" cy="2560320"/>
          </a:xfrm>
        </p:spPr>
        <p:txBody>
          <a:bodyPr/>
          <a:lstStyle/>
          <a:p>
            <a:r>
              <a:rPr lang="en-US" sz="4300" dirty="0"/>
              <a:t>HRSA HAB EHE Overview</a:t>
            </a:r>
            <a:br>
              <a:rPr lang="en-US" sz="4300" dirty="0"/>
            </a:br>
            <a:r>
              <a:rPr lang="en-US" sz="2700" dirty="0"/>
              <a:t>Boston Public Health Commission -  </a:t>
            </a:r>
            <a:br>
              <a:rPr lang="en-US" sz="2700" dirty="0"/>
            </a:br>
            <a:r>
              <a:rPr lang="en-US" sz="2700" dirty="0"/>
              <a:t>EHE Funded Subrecipient Agencies</a:t>
            </a:r>
            <a:br>
              <a:rPr lang="en-US" sz="2700" dirty="0"/>
            </a:br>
            <a:br>
              <a:rPr lang="en-US" sz="2500" dirty="0"/>
            </a:br>
            <a:r>
              <a:rPr lang="en-US" sz="2500" i="1" dirty="0"/>
              <a:t>June 6, 2023</a:t>
            </a:r>
            <a:endParaRPr lang="en-US" dirty="0"/>
          </a:p>
        </p:txBody>
      </p:sp>
      <p:sp>
        <p:nvSpPr>
          <p:cNvPr id="3" name="Subtitle 2"/>
          <p:cNvSpPr>
            <a:spLocks noGrp="1"/>
          </p:cNvSpPr>
          <p:nvPr>
            <p:ph type="subTitle" idx="1"/>
          </p:nvPr>
        </p:nvSpPr>
        <p:spPr>
          <a:xfrm>
            <a:off x="228600" y="4495800"/>
            <a:ext cx="10515600" cy="1120140"/>
          </a:xfrm>
        </p:spPr>
        <p:txBody>
          <a:bodyPr>
            <a:noAutofit/>
          </a:bodyPr>
          <a:lstStyle/>
          <a:p>
            <a:pPr lvl="0" algn="l">
              <a:spcBef>
                <a:spcPts val="0"/>
              </a:spcBef>
            </a:pPr>
            <a:r>
              <a:rPr lang="en-US" sz="2000" dirty="0"/>
              <a:t>Holly Berilla, EHE Project Officer</a:t>
            </a:r>
          </a:p>
          <a:p>
            <a:pPr algn="l">
              <a:spcBef>
                <a:spcPts val="0"/>
              </a:spcBef>
            </a:pPr>
            <a:r>
              <a:rPr lang="en-US" sz="2000" dirty="0"/>
              <a:t>Eastern Branch, Division of Metropolitan HIV/AIDS Programs</a:t>
            </a:r>
          </a:p>
          <a:p>
            <a:pPr lvl="0" algn="l">
              <a:spcBef>
                <a:spcPts val="0"/>
              </a:spcBef>
            </a:pPr>
            <a:r>
              <a:rPr lang="en-US" sz="2000" dirty="0">
                <a:solidFill>
                  <a:srgbClr val="0F4D7B"/>
                </a:solidFill>
              </a:rPr>
              <a:t>HIV/AIDS Bureau (HAB)</a:t>
            </a:r>
            <a:endParaRPr lang="en-US" dirty="0"/>
          </a:p>
        </p:txBody>
      </p:sp>
    </p:spTree>
    <p:extLst>
      <p:ext uri="{BB962C8B-B14F-4D97-AF65-F5344CB8AC3E}">
        <p14:creationId xmlns:p14="http://schemas.microsoft.com/office/powerpoint/2010/main" val="252051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Calibri"/>
              </a:rPr>
              <a:t>Initiative Requirements</a:t>
            </a:r>
            <a:endParaRPr lang="en-US" dirty="0"/>
          </a:p>
        </p:txBody>
      </p:sp>
      <p:sp>
        <p:nvSpPr>
          <p:cNvPr id="3" name="Content Placeholder 2"/>
          <p:cNvSpPr>
            <a:spLocks noGrp="1"/>
          </p:cNvSpPr>
          <p:nvPr>
            <p:ph idx="1"/>
          </p:nvPr>
        </p:nvSpPr>
        <p:spPr>
          <a:xfrm>
            <a:off x="838200" y="1320949"/>
            <a:ext cx="10515600" cy="4953000"/>
          </a:xfrm>
        </p:spPr>
        <p:txBody>
          <a:bodyPr vert="horz" lIns="91440" tIns="45720" rIns="91440" bIns="45720" rtlCol="0" anchor="t">
            <a:normAutofit/>
          </a:bodyPr>
          <a:lstStyle/>
          <a:p>
            <a:pPr marL="347345" indent="-347345"/>
            <a:r>
              <a:rPr lang="en-US" sz="2800" dirty="0">
                <a:cs typeface="Calibri"/>
              </a:rPr>
              <a:t>Expand access to HIV care and treatment in the focus jurisdictions for people with HIV who are: </a:t>
            </a:r>
          </a:p>
          <a:p>
            <a:pPr marL="740537" lvl="1" indent="-347345"/>
            <a:r>
              <a:rPr lang="en-US" sz="2800" dirty="0">
                <a:cs typeface="Calibri"/>
              </a:rPr>
              <a:t>newly diagnosed,</a:t>
            </a:r>
          </a:p>
          <a:p>
            <a:pPr marL="740537" lvl="1" indent="-347345"/>
            <a:r>
              <a:rPr lang="en-US" sz="2800" dirty="0">
                <a:cs typeface="Calibri"/>
              </a:rPr>
              <a:t>who are not engaged in care, and/or </a:t>
            </a:r>
          </a:p>
          <a:p>
            <a:pPr marL="740537" lvl="1" indent="-347345"/>
            <a:r>
              <a:rPr lang="en-US" sz="2800" dirty="0">
                <a:cs typeface="Calibri"/>
              </a:rPr>
              <a:t>not virally suppressed</a:t>
            </a:r>
          </a:p>
          <a:p>
            <a:pPr marL="347345" indent="-347345"/>
            <a:r>
              <a:rPr lang="en-US" sz="2800" dirty="0">
                <a:cs typeface="Calibri"/>
              </a:rPr>
              <a:t>Address unmet needs and improve client-level health outcomes</a:t>
            </a:r>
          </a:p>
          <a:p>
            <a:pPr marL="347345" indent="-347345"/>
            <a:r>
              <a:rPr lang="en-US" sz="2800" dirty="0">
                <a:cs typeface="Calibri"/>
              </a:rPr>
              <a:t>Reduce disparities</a:t>
            </a:r>
          </a:p>
          <a:p>
            <a:pPr marL="347345" indent="-347345"/>
            <a:r>
              <a:rPr lang="en-US" sz="2800" dirty="0">
                <a:cs typeface="Calibri"/>
              </a:rPr>
              <a:t>Respond quickly to HIV cluster detection efforts for those people with HIV who need HIV care and treatment</a:t>
            </a:r>
          </a:p>
        </p:txBody>
      </p:sp>
      <p:sp>
        <p:nvSpPr>
          <p:cNvPr id="4" name="Slide Number Placeholder 3"/>
          <p:cNvSpPr>
            <a:spLocks noGrp="1"/>
          </p:cNvSpPr>
          <p:nvPr>
            <p:ph type="sldNum" sz="quarter" idx="12"/>
          </p:nvPr>
        </p:nvSpPr>
        <p:spPr/>
        <p:txBody>
          <a:bodyPr/>
          <a:lstStyle/>
          <a:p>
            <a:fld id="{F9ECA865-404D-4A57-9AC1-FD3038CC100D}" type="slidenum">
              <a:rPr lang="en-US" smtClean="0"/>
              <a:pPr/>
              <a:t>10</a:t>
            </a:fld>
            <a:endParaRPr lang="en-US" dirty="0"/>
          </a:p>
        </p:txBody>
      </p:sp>
    </p:spTree>
    <p:extLst>
      <p:ext uri="{BB962C8B-B14F-4D97-AF65-F5344CB8AC3E}">
        <p14:creationId xmlns:p14="http://schemas.microsoft.com/office/powerpoint/2010/main" val="617457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Initiative Requirements (cont.)</a:t>
            </a:r>
          </a:p>
        </p:txBody>
      </p:sp>
      <p:sp>
        <p:nvSpPr>
          <p:cNvPr id="6" name="Content Placeholder 5"/>
          <p:cNvSpPr>
            <a:spLocks noGrp="1"/>
          </p:cNvSpPr>
          <p:nvPr>
            <p:ph idx="1"/>
          </p:nvPr>
        </p:nvSpPr>
        <p:spPr/>
        <p:txBody>
          <a:bodyPr>
            <a:normAutofit/>
          </a:bodyPr>
          <a:lstStyle/>
          <a:p>
            <a:r>
              <a:rPr lang="en-US" sz="2800" dirty="0">
                <a:cs typeface="Calibri"/>
              </a:rPr>
              <a:t>Use these initiative resources in conjunction with the RWHAP Parts A and B systems of HIV care and treatment to develop, implement, and/or enhance innovative approaches to engaging people with HIV who are newly diagnosed, not in care, and/or not virally suppressed</a:t>
            </a:r>
            <a:endParaRPr lang="en-US" sz="2800" dirty="0"/>
          </a:p>
          <a:p>
            <a:r>
              <a:rPr lang="en-US" sz="2800" dirty="0"/>
              <a:t>Recipients will provide rapid access to a comprehensive continuum of high-quality care and treatment services </a:t>
            </a:r>
          </a:p>
          <a:p>
            <a:r>
              <a:rPr lang="en-US" sz="2800" dirty="0"/>
              <a:t>Collaborate with HRSA’s Technical Assistance Provider (TAP-In) and Systems Coordination Provider (SCP)</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F9ECA865-404D-4A57-9AC1-FD3038CC100D}" type="slidenum">
              <a:rPr lang="en-US" smtClean="0"/>
              <a:pPr/>
              <a:t>11</a:t>
            </a:fld>
            <a:endParaRPr lang="en-US" dirty="0"/>
          </a:p>
        </p:txBody>
      </p:sp>
    </p:spTree>
    <p:extLst>
      <p:ext uri="{BB962C8B-B14F-4D97-AF65-F5344CB8AC3E}">
        <p14:creationId xmlns:p14="http://schemas.microsoft.com/office/powerpoint/2010/main" val="439366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Calibri"/>
              </a:rPr>
              <a:t>Examples of Funded Activities</a:t>
            </a:r>
            <a:endParaRPr lang="en-US" dirty="0"/>
          </a:p>
        </p:txBody>
      </p:sp>
      <p:sp>
        <p:nvSpPr>
          <p:cNvPr id="3" name="Content Placeholder 2"/>
          <p:cNvSpPr>
            <a:spLocks noGrp="1"/>
          </p:cNvSpPr>
          <p:nvPr>
            <p:ph sz="half" idx="1"/>
          </p:nvPr>
        </p:nvSpPr>
        <p:spPr>
          <a:xfrm>
            <a:off x="1066800" y="1427598"/>
            <a:ext cx="10515600" cy="4651248"/>
          </a:xfrm>
        </p:spPr>
        <p:txBody>
          <a:bodyPr vert="horz" lIns="91440" tIns="45720" rIns="91440" bIns="45720" rtlCol="0" anchor="t">
            <a:normAutofit/>
          </a:bodyPr>
          <a:lstStyle/>
          <a:p>
            <a:pPr marL="347345" indent="-347345"/>
            <a:r>
              <a:rPr lang="en-US" sz="2600" dirty="0">
                <a:cs typeface="Calibri"/>
              </a:rPr>
              <a:t>Increase organizational capacity</a:t>
            </a:r>
          </a:p>
          <a:p>
            <a:pPr marL="347345" indent="-347345"/>
            <a:r>
              <a:rPr lang="en-US" sz="2600" dirty="0">
                <a:cs typeface="Calibri"/>
              </a:rPr>
              <a:t>Disseminate information and conduct public outreach </a:t>
            </a:r>
          </a:p>
          <a:p>
            <a:pPr marL="347345" indent="-347345"/>
            <a:r>
              <a:rPr lang="en-US" sz="2600" dirty="0">
                <a:cs typeface="Calibri"/>
              </a:rPr>
              <a:t>Engage the community</a:t>
            </a:r>
          </a:p>
          <a:p>
            <a:pPr marL="347345" indent="-347345"/>
            <a:r>
              <a:rPr lang="en-US" sz="2600" dirty="0">
                <a:cs typeface="Calibri"/>
              </a:rPr>
              <a:t>Implement emerging practices</a:t>
            </a:r>
          </a:p>
          <a:p>
            <a:pPr marL="347345" indent="-347345"/>
            <a:r>
              <a:rPr lang="en-US" sz="2600" dirty="0">
                <a:cs typeface="Calibri"/>
              </a:rPr>
              <a:t>Develop and implement evidence-informed and/or evidenced-based interventions, particularly around linkage to care, retention in care, reengagement in care, and adherence counseling </a:t>
            </a:r>
          </a:p>
          <a:p>
            <a:pPr marL="347345" indent="-347345"/>
            <a:r>
              <a:rPr lang="en-US" sz="2600" dirty="0">
                <a:cs typeface="Calibri"/>
              </a:rPr>
              <a:t>Provide needed client services including those within and external to RWHAP service categories (PCN 16-02)</a:t>
            </a:r>
          </a:p>
          <a:p>
            <a:pPr marL="347345" indent="-347345"/>
            <a:r>
              <a:rPr lang="en-US" sz="2600" dirty="0">
                <a:cs typeface="Calibri"/>
              </a:rPr>
              <a:t>Develop data infrastructure and systems linkages</a:t>
            </a:r>
            <a:endParaRPr lang="en-US" sz="2400" dirty="0">
              <a:cs typeface="Calibri"/>
            </a:endParaRPr>
          </a:p>
        </p:txBody>
      </p:sp>
      <p:sp>
        <p:nvSpPr>
          <p:cNvPr id="4" name="Slide Number Placeholder 3"/>
          <p:cNvSpPr>
            <a:spLocks noGrp="1"/>
          </p:cNvSpPr>
          <p:nvPr>
            <p:ph type="sldNum" sz="quarter" idx="12"/>
          </p:nvPr>
        </p:nvSpPr>
        <p:spPr/>
        <p:txBody>
          <a:bodyPr/>
          <a:lstStyle/>
          <a:p>
            <a:fld id="{F9ECA865-404D-4A57-9AC1-FD3038CC100D}" type="slidenum">
              <a:rPr lang="en-US" smtClean="0"/>
              <a:pPr/>
              <a:t>12</a:t>
            </a:fld>
            <a:endParaRPr lang="en-US" dirty="0"/>
          </a:p>
        </p:txBody>
      </p:sp>
    </p:spTree>
    <p:extLst>
      <p:ext uri="{BB962C8B-B14F-4D97-AF65-F5344CB8AC3E}">
        <p14:creationId xmlns:p14="http://schemas.microsoft.com/office/powerpoint/2010/main" val="513060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
            <a:ext cx="11506200" cy="1066800"/>
          </a:xfrm>
        </p:spPr>
        <p:txBody>
          <a:bodyPr>
            <a:normAutofit fontScale="90000"/>
          </a:bodyPr>
          <a:lstStyle/>
          <a:p>
            <a:pPr algn="l"/>
            <a:br>
              <a:rPr lang="en-US" sz="1800" b="0" i="0" u="none" strike="noStrike" baseline="0" dirty="0">
                <a:solidFill>
                  <a:srgbClr val="000000"/>
                </a:solidFill>
                <a:latin typeface="Calibri" panose="020F0502020204030204" pitchFamily="34" charset="0"/>
              </a:rPr>
            </a:br>
            <a:r>
              <a:rPr lang="en-US" dirty="0"/>
              <a:t>RWHAP and EHE Crosswalk –Eligibility &amp; Allowable Costs</a:t>
            </a:r>
          </a:p>
        </p:txBody>
      </p:sp>
      <p:sp>
        <p:nvSpPr>
          <p:cNvPr id="4" name="Slide Number Placeholder 3"/>
          <p:cNvSpPr>
            <a:spLocks noGrp="1"/>
          </p:cNvSpPr>
          <p:nvPr>
            <p:ph type="sldNum" sz="quarter" idx="12"/>
          </p:nvPr>
        </p:nvSpPr>
        <p:spPr/>
        <p:txBody>
          <a:bodyPr/>
          <a:lstStyle/>
          <a:p>
            <a:fld id="{F9ECA865-404D-4A57-9AC1-FD3038CC100D}" type="slidenum">
              <a:rPr lang="en-US" smtClean="0"/>
              <a:pPr/>
              <a:t>13</a:t>
            </a:fld>
            <a:endParaRPr lang="en-US" dirty="0"/>
          </a:p>
        </p:txBody>
      </p:sp>
      <p:graphicFrame>
        <p:nvGraphicFramePr>
          <p:cNvPr id="5" name="Table 4">
            <a:extLst>
              <a:ext uri="{FF2B5EF4-FFF2-40B4-BE49-F238E27FC236}">
                <a16:creationId xmlns:a16="http://schemas.microsoft.com/office/drawing/2014/main" id="{DFE6E1B7-B830-9781-774C-68A0D3FB27A1}"/>
              </a:ext>
            </a:extLst>
          </p:cNvPr>
          <p:cNvGraphicFramePr>
            <a:graphicFrameLocks noGrp="1"/>
          </p:cNvGraphicFramePr>
          <p:nvPr>
            <p:extLst>
              <p:ext uri="{D42A27DB-BD31-4B8C-83A1-F6EECF244321}">
                <p14:modId xmlns:p14="http://schemas.microsoft.com/office/powerpoint/2010/main" val="2022658486"/>
              </p:ext>
            </p:extLst>
          </p:nvPr>
        </p:nvGraphicFramePr>
        <p:xfrm>
          <a:off x="1679398" y="1441162"/>
          <a:ext cx="8833203" cy="4358265"/>
        </p:xfrm>
        <a:graphic>
          <a:graphicData uri="http://schemas.openxmlformats.org/drawingml/2006/table">
            <a:tbl>
              <a:tblPr firstRow="1" firstCol="1" lastRow="1" lastCol="1" bandRow="1" bandCol="1"/>
              <a:tblGrid>
                <a:gridCol w="2944401">
                  <a:extLst>
                    <a:ext uri="{9D8B030D-6E8A-4147-A177-3AD203B41FA5}">
                      <a16:colId xmlns:a16="http://schemas.microsoft.com/office/drawing/2014/main" val="3749449004"/>
                    </a:ext>
                  </a:extLst>
                </a:gridCol>
                <a:gridCol w="2944401">
                  <a:extLst>
                    <a:ext uri="{9D8B030D-6E8A-4147-A177-3AD203B41FA5}">
                      <a16:colId xmlns:a16="http://schemas.microsoft.com/office/drawing/2014/main" val="2755717618"/>
                    </a:ext>
                  </a:extLst>
                </a:gridCol>
                <a:gridCol w="2944401">
                  <a:extLst>
                    <a:ext uri="{9D8B030D-6E8A-4147-A177-3AD203B41FA5}">
                      <a16:colId xmlns:a16="http://schemas.microsoft.com/office/drawing/2014/main" val="4106509694"/>
                    </a:ext>
                  </a:extLst>
                </a:gridCol>
              </a:tblGrid>
              <a:tr h="519747">
                <a:tc>
                  <a:txBody>
                    <a:bodyPr/>
                    <a:lstStyle/>
                    <a:p>
                      <a:pPr marL="92710" marR="0">
                        <a:spcBef>
                          <a:spcPts val="395"/>
                        </a:spcBef>
                        <a:spcAft>
                          <a:spcPts val="0"/>
                        </a:spcAft>
                      </a:pPr>
                      <a:r>
                        <a:rPr lang="en-US" sz="2000" b="1" spc="-10">
                          <a:effectLst/>
                          <a:latin typeface="Calibri" panose="020F0502020204030204" pitchFamily="34" charset="0"/>
                          <a:ea typeface="Calibri" panose="020F0502020204030204" pitchFamily="34" charset="0"/>
                          <a:cs typeface="Times New Roman" panose="02020603050405020304" pitchFamily="18" charset="0"/>
                        </a:rPr>
                        <a:t>Requirement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4615" marR="0">
                        <a:spcBef>
                          <a:spcPts val="395"/>
                        </a:spcBef>
                        <a:spcAft>
                          <a:spcPts val="0"/>
                        </a:spcAft>
                      </a:pPr>
                      <a:r>
                        <a:rPr lang="en-US" sz="2000" b="1" spc="-1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RWHAP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96520" marR="0">
                        <a:spcBef>
                          <a:spcPts val="395"/>
                        </a:spcBef>
                        <a:spcAft>
                          <a:spcPts val="0"/>
                        </a:spcAft>
                      </a:pPr>
                      <a:r>
                        <a:rPr lang="en-US"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EHE</a:t>
                      </a:r>
                      <a:r>
                        <a:rPr lang="en-US" sz="2000" b="1" spc="-3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Initiative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AECE"/>
                    </a:solidFill>
                  </a:tcPr>
                </a:tc>
                <a:extLst>
                  <a:ext uri="{0D108BD9-81ED-4DB2-BD59-A6C34878D82A}">
                    <a16:rowId xmlns:a16="http://schemas.microsoft.com/office/drawing/2014/main" val="3378951450"/>
                  </a:ext>
                </a:extLst>
              </a:tr>
              <a:tr h="471079">
                <a:tc>
                  <a:txBody>
                    <a:bodyPr/>
                    <a:lstStyle/>
                    <a:p>
                      <a:pPr marL="69215" marR="0">
                        <a:spcBef>
                          <a:spcPts val="110"/>
                        </a:spcBef>
                        <a:spcAft>
                          <a:spcPts val="0"/>
                        </a:spcAft>
                      </a:pPr>
                      <a:r>
                        <a:rPr lang="en-US" sz="1500" b="1" spc="-10" dirty="0">
                          <a:effectLst/>
                          <a:latin typeface="Calibri" panose="020F0502020204030204" pitchFamily="34" charset="0"/>
                          <a:ea typeface="Calibri" panose="020F0502020204030204" pitchFamily="34" charset="0"/>
                          <a:cs typeface="Times New Roman" panose="02020603050405020304" pitchFamily="18" charset="0"/>
                        </a:rPr>
                        <a:t>Eligibility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0">
                        <a:spcBef>
                          <a:spcPts val="110"/>
                        </a:spcBef>
                        <a:spcAft>
                          <a:spcPts val="0"/>
                        </a:spcAft>
                      </a:pP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HIV</a:t>
                      </a:r>
                      <a:r>
                        <a:rPr lang="en-US" sz="1500" b="1" spc="85">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Positive</a:t>
                      </a:r>
                      <a:r>
                        <a:rPr lang="en-US" sz="1500" b="1" spc="8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a:t>
                      </a:r>
                      <a:r>
                        <a:rPr lang="en-US" sz="1500" b="1" spc="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Low-</a:t>
                      </a:r>
                      <a:r>
                        <a:rPr lang="en-US" sz="15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income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E6B5"/>
                    </a:solidFill>
                  </a:tcPr>
                </a:tc>
                <a:tc>
                  <a:txBody>
                    <a:bodyPr/>
                    <a:lstStyle/>
                    <a:p>
                      <a:pPr marL="73660" marR="0">
                        <a:spcBef>
                          <a:spcPts val="110"/>
                        </a:spcBef>
                        <a:spcAft>
                          <a:spcPts val="0"/>
                        </a:spcAft>
                      </a:pPr>
                      <a:r>
                        <a:rPr lang="en-US" sz="15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HIV</a:t>
                      </a:r>
                      <a:r>
                        <a:rPr lang="en-US" sz="1500" b="1" spc="6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Diagnosis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DFEB"/>
                    </a:solidFill>
                  </a:tcPr>
                </a:tc>
                <a:extLst>
                  <a:ext uri="{0D108BD9-81ED-4DB2-BD59-A6C34878D82A}">
                    <a16:rowId xmlns:a16="http://schemas.microsoft.com/office/drawing/2014/main" val="690679719"/>
                  </a:ext>
                </a:extLst>
              </a:tr>
              <a:tr h="471079">
                <a:tc>
                  <a:txBody>
                    <a:bodyPr/>
                    <a:lstStyle/>
                    <a:p>
                      <a:pPr marL="69215" marR="0">
                        <a:spcBef>
                          <a:spcPts val="115"/>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Payor</a:t>
                      </a:r>
                      <a:r>
                        <a:rPr lang="en-US" sz="1500" b="1" spc="-15">
                          <a:effectLst/>
                          <a:latin typeface="Calibri" panose="020F0502020204030204" pitchFamily="34" charset="0"/>
                          <a:ea typeface="Calibri" panose="020F0502020204030204" pitchFamily="34" charset="0"/>
                          <a:cs typeface="Times New Roman" panose="02020603050405020304" pitchFamily="18" charset="0"/>
                        </a:rPr>
                        <a:t> </a:t>
                      </a:r>
                      <a:r>
                        <a:rPr lang="en-US" sz="1500" b="1">
                          <a:effectLst/>
                          <a:latin typeface="Calibri" panose="020F0502020204030204" pitchFamily="34" charset="0"/>
                          <a:ea typeface="Calibri" panose="020F0502020204030204" pitchFamily="34" charset="0"/>
                          <a:cs typeface="Times New Roman" panose="02020603050405020304" pitchFamily="18" charset="0"/>
                        </a:rPr>
                        <a:t>of</a:t>
                      </a:r>
                      <a:r>
                        <a:rPr lang="en-US" sz="1500" b="1" spc="60">
                          <a:effectLst/>
                          <a:latin typeface="Calibri" panose="020F0502020204030204" pitchFamily="34" charset="0"/>
                          <a:ea typeface="Calibri" panose="020F0502020204030204" pitchFamily="34" charset="0"/>
                          <a:cs typeface="Times New Roman" panose="02020603050405020304" pitchFamily="18" charset="0"/>
                        </a:rPr>
                        <a:t> </a:t>
                      </a:r>
                      <a:r>
                        <a:rPr lang="en-US" sz="1500" b="1">
                          <a:effectLst/>
                          <a:latin typeface="Calibri" panose="020F0502020204030204" pitchFamily="34" charset="0"/>
                          <a:ea typeface="Calibri" panose="020F0502020204030204" pitchFamily="34" charset="0"/>
                          <a:cs typeface="Times New Roman" panose="02020603050405020304" pitchFamily="18" charset="0"/>
                        </a:rPr>
                        <a:t>Last</a:t>
                      </a:r>
                      <a:r>
                        <a:rPr lang="en-US" sz="1500" b="1" spc="85">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a:effectLst/>
                          <a:latin typeface="Calibri" panose="020F0502020204030204" pitchFamily="34" charset="0"/>
                          <a:ea typeface="Calibri" panose="020F0502020204030204" pitchFamily="34" charset="0"/>
                          <a:cs typeface="Times New Roman" panose="02020603050405020304" pitchFamily="18" charset="0"/>
                        </a:rPr>
                        <a:t>Resort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0">
                        <a:spcBef>
                          <a:spcPts val="115"/>
                        </a:spcBef>
                        <a:spcAft>
                          <a:spcPts val="0"/>
                        </a:spcAft>
                      </a:pPr>
                      <a:r>
                        <a:rPr lang="en-US" sz="15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E6B5"/>
                    </a:solidFill>
                  </a:tcPr>
                </a:tc>
                <a:tc>
                  <a:txBody>
                    <a:bodyPr/>
                    <a:lstStyle/>
                    <a:p>
                      <a:pPr marL="73660" marR="0">
                        <a:spcBef>
                          <a:spcPts val="115"/>
                        </a:spcBef>
                        <a:spcAft>
                          <a:spcPts val="0"/>
                        </a:spcAft>
                      </a:pPr>
                      <a:r>
                        <a:rPr lang="en-US" sz="15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DFEB"/>
                    </a:solidFill>
                  </a:tcPr>
                </a:tc>
                <a:extLst>
                  <a:ext uri="{0D108BD9-81ED-4DB2-BD59-A6C34878D82A}">
                    <a16:rowId xmlns:a16="http://schemas.microsoft.com/office/drawing/2014/main" val="2707761328"/>
                  </a:ext>
                </a:extLst>
              </a:tr>
              <a:tr h="471079">
                <a:tc rowSpan="5">
                  <a:txBody>
                    <a:bodyPr/>
                    <a:lstStyle/>
                    <a:p>
                      <a:pPr marL="69215" marR="0">
                        <a:spcBef>
                          <a:spcPts val="120"/>
                        </a:spcBef>
                        <a:spcAft>
                          <a:spcPts val="0"/>
                        </a:spcAf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Allowable</a:t>
                      </a:r>
                      <a:r>
                        <a:rPr lang="en-US" sz="1500" b="1" spc="145" dirty="0">
                          <a:effectLst/>
                          <a:latin typeface="Calibri" panose="020F0502020204030204" pitchFamily="34" charset="0"/>
                          <a:ea typeface="Calibri" panose="020F0502020204030204" pitchFamily="34" charset="0"/>
                          <a:cs typeface="Times New Roman" panose="02020603050405020304" pitchFamily="18" charset="0"/>
                        </a:rPr>
                        <a:t> </a:t>
                      </a:r>
                      <a:r>
                        <a:rPr lang="en-US" sz="1500" b="1" spc="-20" dirty="0">
                          <a:effectLst/>
                          <a:latin typeface="Calibri" panose="020F0502020204030204" pitchFamily="34" charset="0"/>
                          <a:ea typeface="Calibri" panose="020F0502020204030204" pitchFamily="34" charset="0"/>
                          <a:cs typeface="Times New Roman" panose="02020603050405020304" pitchFamily="18" charset="0"/>
                        </a:rPr>
                        <a:t>Costs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0">
                        <a:spcBef>
                          <a:spcPts val="120"/>
                        </a:spcBef>
                        <a:spcAft>
                          <a:spcPts val="0"/>
                        </a:spcAft>
                      </a:pP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Core</a:t>
                      </a:r>
                      <a:r>
                        <a:rPr lang="en-US" sz="1500" b="1" spc="7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Medical</a:t>
                      </a:r>
                      <a:r>
                        <a:rPr lang="en-US" sz="1500" b="1" spc="13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Services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E6B5"/>
                    </a:solidFill>
                  </a:tcPr>
                </a:tc>
                <a:tc>
                  <a:txBody>
                    <a:bodyPr/>
                    <a:lstStyle/>
                    <a:p>
                      <a:pPr marL="73660" marR="0">
                        <a:spcBef>
                          <a:spcPts val="120"/>
                        </a:spcBef>
                        <a:spcAft>
                          <a:spcPts val="0"/>
                        </a:spcAft>
                      </a:pP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Core</a:t>
                      </a:r>
                      <a:r>
                        <a:rPr lang="en-US" sz="1500" b="1" spc="6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Medical</a:t>
                      </a:r>
                      <a:r>
                        <a:rPr lang="en-US" sz="1500" b="1" spc="125">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Services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DFEB"/>
                    </a:solidFill>
                  </a:tcPr>
                </a:tc>
                <a:extLst>
                  <a:ext uri="{0D108BD9-81ED-4DB2-BD59-A6C34878D82A}">
                    <a16:rowId xmlns:a16="http://schemas.microsoft.com/office/drawing/2014/main" val="2796800183"/>
                  </a:ext>
                </a:extLst>
              </a:tr>
              <a:tr h="471079">
                <a:tc vMerge="1">
                  <a:txBody>
                    <a:bodyPr/>
                    <a:lstStyle/>
                    <a:p>
                      <a:endParaRPr lang="en-US"/>
                    </a:p>
                  </a:txBody>
                  <a:tcPr/>
                </a:tc>
                <a:tc>
                  <a:txBody>
                    <a:bodyPr/>
                    <a:lstStyle/>
                    <a:p>
                      <a:pPr marL="71755" marR="0">
                        <a:spcBef>
                          <a:spcPts val="125"/>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Support</a:t>
                      </a:r>
                      <a:r>
                        <a:rPr lang="en-US" sz="1500" b="1" spc="155">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a:effectLst/>
                          <a:latin typeface="Calibri" panose="020F0502020204030204" pitchFamily="34" charset="0"/>
                          <a:ea typeface="Calibri" panose="020F0502020204030204" pitchFamily="34" charset="0"/>
                          <a:cs typeface="Times New Roman" panose="02020603050405020304" pitchFamily="18" charset="0"/>
                        </a:rPr>
                        <a:t>Services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125"/>
                        </a:spcBef>
                        <a:spcAft>
                          <a:spcPts val="0"/>
                        </a:spcAf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Support</a:t>
                      </a:r>
                      <a:r>
                        <a:rPr lang="en-US" sz="1500" b="1" spc="150" dirty="0">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dirty="0">
                          <a:effectLst/>
                          <a:latin typeface="Calibri" panose="020F0502020204030204" pitchFamily="34" charset="0"/>
                          <a:ea typeface="Calibri" panose="020F0502020204030204" pitchFamily="34" charset="0"/>
                          <a:cs typeface="Times New Roman" panose="02020603050405020304" pitchFamily="18" charset="0"/>
                        </a:rPr>
                        <a:t>Services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993100"/>
                  </a:ext>
                </a:extLst>
              </a:tr>
              <a:tr h="487864">
                <a:tc vMerge="1">
                  <a:txBody>
                    <a:bodyPr/>
                    <a:lstStyle/>
                    <a:p>
                      <a:endParaRPr lang="en-US"/>
                    </a:p>
                  </a:txBody>
                  <a:tcPr/>
                </a:tc>
                <a:tc>
                  <a:txBody>
                    <a:bodyPr/>
                    <a:lstStyle/>
                    <a:p>
                      <a:pPr marL="0" marR="0">
                        <a:spcBef>
                          <a:spcPts val="0"/>
                        </a:spcBef>
                        <a:spcAft>
                          <a:spcPts val="0"/>
                        </a:spcAft>
                      </a:pPr>
                      <a:r>
                        <a:rPr lang="en-US" sz="17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175260">
                        <a:lnSpc>
                          <a:spcPts val="1950"/>
                        </a:lnSpc>
                        <a:spcBef>
                          <a:spcPts val="0"/>
                        </a:spcBef>
                        <a:spcAft>
                          <a:spcPts val="0"/>
                        </a:spcAf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Initiative Services and </a:t>
                      </a:r>
                      <a:r>
                        <a:rPr lang="en-US" sz="1500" b="1" spc="-10" dirty="0">
                          <a:effectLst/>
                          <a:latin typeface="Calibri" panose="020F0502020204030204" pitchFamily="34" charset="0"/>
                          <a:ea typeface="Calibri" panose="020F0502020204030204" pitchFamily="34" charset="0"/>
                          <a:cs typeface="Times New Roman" panose="02020603050405020304" pitchFamily="18" charset="0"/>
                        </a:rPr>
                        <a:t>Infrastructure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08380"/>
                  </a:ext>
                </a:extLst>
              </a:tr>
              <a:tr h="455481">
                <a:tc vMerge="1">
                  <a:txBody>
                    <a:bodyPr/>
                    <a:lstStyle/>
                    <a:p>
                      <a:endParaRPr lang="en-US"/>
                    </a:p>
                  </a:txBody>
                  <a:tcPr/>
                </a:tc>
                <a:tc>
                  <a:txBody>
                    <a:bodyPr/>
                    <a:lstStyle/>
                    <a:p>
                      <a:pPr marL="71755" marR="0">
                        <a:spcBef>
                          <a:spcPts val="15"/>
                        </a:spcBef>
                        <a:spcAft>
                          <a:spcPts val="0"/>
                        </a:spcAft>
                      </a:pP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Administrative/Planning</a:t>
                      </a:r>
                      <a:r>
                        <a:rPr lang="en-US" sz="1500" b="1" spc="355">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spc="-25">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71755" marR="0">
                        <a:lnSpc>
                          <a:spcPts val="1590"/>
                        </a:lnSpc>
                        <a:spcBef>
                          <a:spcPts val="55"/>
                        </a:spcBef>
                        <a:spcAft>
                          <a:spcPts val="0"/>
                        </a:spcAft>
                      </a:pPr>
                      <a:r>
                        <a:rPr lang="en-US" sz="15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Evaluation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E6B5"/>
                    </a:solidFill>
                  </a:tcPr>
                </a:tc>
                <a:tc>
                  <a:txBody>
                    <a:bodyPr/>
                    <a:lstStyle/>
                    <a:p>
                      <a:pPr marL="73660" marR="0">
                        <a:spcBef>
                          <a:spcPts val="15"/>
                        </a:spcBef>
                        <a:spcAft>
                          <a:spcPts val="0"/>
                        </a:spcAft>
                      </a:pPr>
                      <a:r>
                        <a:rPr lang="en-US"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Administration/Planning</a:t>
                      </a:r>
                      <a:r>
                        <a:rPr lang="en-US" sz="1500" b="1" spc="3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b="1" spc="-25">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73660" marR="0">
                        <a:lnSpc>
                          <a:spcPts val="1590"/>
                        </a:lnSpc>
                        <a:spcBef>
                          <a:spcPts val="55"/>
                        </a:spcBef>
                        <a:spcAft>
                          <a:spcPts val="0"/>
                        </a:spcAft>
                      </a:pPr>
                      <a:r>
                        <a:rPr lang="en-US" sz="15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Evaluation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DFEB"/>
                    </a:solidFill>
                  </a:tcPr>
                </a:tc>
                <a:extLst>
                  <a:ext uri="{0D108BD9-81ED-4DB2-BD59-A6C34878D82A}">
                    <a16:rowId xmlns:a16="http://schemas.microsoft.com/office/drawing/2014/main" val="3172444737"/>
                  </a:ext>
                </a:extLst>
              </a:tr>
              <a:tr h="471079">
                <a:tc vMerge="1">
                  <a:txBody>
                    <a:bodyPr/>
                    <a:lstStyle/>
                    <a:p>
                      <a:endParaRPr lang="en-US"/>
                    </a:p>
                  </a:txBody>
                  <a:tcPr/>
                </a:tc>
                <a:tc>
                  <a:txBody>
                    <a:bodyPr/>
                    <a:lstStyle/>
                    <a:p>
                      <a:pPr marL="71755" marR="0">
                        <a:spcBef>
                          <a:spcPts val="145"/>
                        </a:spcBef>
                        <a:spcAft>
                          <a:spcPts val="0"/>
                        </a:spcAft>
                      </a:pPr>
                      <a:r>
                        <a:rPr lang="en-US" sz="1500" b="1" spc="-25">
                          <a:effectLst/>
                          <a:latin typeface="Calibri" panose="020F0502020204030204" pitchFamily="34" charset="0"/>
                          <a:ea typeface="Calibri" panose="020F0502020204030204" pitchFamily="34" charset="0"/>
                          <a:cs typeface="Times New Roman" panose="02020603050405020304" pitchFamily="18" charset="0"/>
                        </a:rPr>
                        <a:t>CQM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145"/>
                        </a:spcBef>
                        <a:spcAft>
                          <a:spcPts val="0"/>
                        </a:spcAft>
                      </a:pPr>
                      <a:r>
                        <a:rPr lang="en-US" sz="1500" b="1" spc="-25">
                          <a:effectLst/>
                          <a:latin typeface="Calibri" panose="020F0502020204030204" pitchFamily="34" charset="0"/>
                          <a:ea typeface="Calibri" panose="020F0502020204030204" pitchFamily="34" charset="0"/>
                          <a:cs typeface="Times New Roman" panose="02020603050405020304" pitchFamily="18" charset="0"/>
                        </a:rPr>
                        <a:t>CQM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8979679"/>
                  </a:ext>
                </a:extLst>
              </a:tr>
              <a:tr h="532850">
                <a:tc>
                  <a:txBody>
                    <a:bodyPr/>
                    <a:lstStyle/>
                    <a:p>
                      <a:pPr marL="69215" marR="0">
                        <a:spcBef>
                          <a:spcPts val="155"/>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Recertification</a:t>
                      </a:r>
                      <a:r>
                        <a:rPr lang="en-US" sz="1500" b="1" spc="145">
                          <a:effectLst/>
                          <a:latin typeface="Calibri" panose="020F0502020204030204" pitchFamily="34" charset="0"/>
                          <a:ea typeface="Calibri" panose="020F0502020204030204" pitchFamily="34" charset="0"/>
                          <a:cs typeface="Times New Roman" panose="02020603050405020304" pitchFamily="18" charset="0"/>
                        </a:rPr>
                        <a:t> </a:t>
                      </a:r>
                      <a:r>
                        <a:rPr lang="en-US" sz="1500" b="1">
                          <a:effectLst/>
                          <a:latin typeface="Calibri" panose="020F0502020204030204" pitchFamily="34" charset="0"/>
                          <a:ea typeface="Calibri" panose="020F0502020204030204" pitchFamily="34" charset="0"/>
                          <a:cs typeface="Times New Roman" panose="02020603050405020304" pitchFamily="18" charset="0"/>
                        </a:rPr>
                        <a:t>of</a:t>
                      </a:r>
                      <a:r>
                        <a:rPr lang="en-US" sz="1500" b="1" spc="50">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a:effectLst/>
                          <a:latin typeface="Calibri" panose="020F0502020204030204" pitchFamily="34" charset="0"/>
                          <a:ea typeface="Calibri" panose="020F0502020204030204" pitchFamily="34" charset="0"/>
                          <a:cs typeface="Times New Roman" panose="02020603050405020304" pitchFamily="18" charset="0"/>
                        </a:rPr>
                        <a:t>Eligibility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0">
                        <a:lnSpc>
                          <a:spcPct val="102000"/>
                        </a:lnSpc>
                        <a:spcBef>
                          <a:spcPts val="155"/>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Required, every six months;</a:t>
                      </a:r>
                      <a:r>
                        <a:rPr lang="en-US" sz="1500" b="1" spc="-35">
                          <a:effectLst/>
                          <a:latin typeface="Calibri" panose="020F0502020204030204" pitchFamily="34" charset="0"/>
                          <a:ea typeface="Calibri" panose="020F0502020204030204" pitchFamily="34" charset="0"/>
                          <a:cs typeface="Times New Roman" panose="02020603050405020304" pitchFamily="18" charset="0"/>
                        </a:rPr>
                        <a:t> </a:t>
                      </a:r>
                      <a:r>
                        <a:rPr lang="en-US" sz="1500">
                          <a:effectLst/>
                          <a:latin typeface="Calibri" panose="020F0502020204030204" pitchFamily="34" charset="0"/>
                          <a:ea typeface="Calibri" panose="020F0502020204030204" pitchFamily="34" charset="0"/>
                          <a:cs typeface="Times New Roman" panose="02020603050405020304" pitchFamily="18" charset="0"/>
                        </a:rPr>
                        <a:t>by </a:t>
                      </a:r>
                      <a:r>
                        <a:rPr lang="en-US" sz="1500" spc="-10">
                          <a:effectLst/>
                          <a:latin typeface="Calibri" panose="020F0502020204030204" pitchFamily="34" charset="0"/>
                          <a:ea typeface="Calibri" panose="020F0502020204030204" pitchFamily="34" charset="0"/>
                          <a:cs typeface="Times New Roman" panose="02020603050405020304" pitchFamily="18" charset="0"/>
                        </a:rPr>
                        <a:t>policy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155"/>
                        </a:spcBef>
                        <a:spcAft>
                          <a:spcPts val="0"/>
                        </a:spcAf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Not</a:t>
                      </a:r>
                      <a:r>
                        <a:rPr lang="en-US" sz="1500" b="1" spc="45" dirty="0">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dirty="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1880121"/>
                  </a:ext>
                </a:extLst>
              </a:tr>
            </a:tbl>
          </a:graphicData>
        </a:graphic>
      </p:graphicFrame>
      <p:sp>
        <p:nvSpPr>
          <p:cNvPr id="6" name="Oval 5">
            <a:extLst>
              <a:ext uri="{FF2B5EF4-FFF2-40B4-BE49-F238E27FC236}">
                <a16:creationId xmlns:a16="http://schemas.microsoft.com/office/drawing/2014/main" id="{A5301312-D3A6-E1B2-F050-02C1B0F386A5}"/>
              </a:ext>
            </a:extLst>
          </p:cNvPr>
          <p:cNvSpPr/>
          <p:nvPr/>
        </p:nvSpPr>
        <p:spPr>
          <a:xfrm>
            <a:off x="7543800" y="1828801"/>
            <a:ext cx="13716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CB1EC1C1-20F3-0ED5-C3F0-F937CC14420B}"/>
              </a:ext>
            </a:extLst>
          </p:cNvPr>
          <p:cNvSpPr/>
          <p:nvPr/>
        </p:nvSpPr>
        <p:spPr>
          <a:xfrm>
            <a:off x="7162800" y="3763314"/>
            <a:ext cx="2438400" cy="6350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3A6B4AE8-8CF1-5DD8-42DA-7BE0BD234907}"/>
              </a:ext>
            </a:extLst>
          </p:cNvPr>
          <p:cNvSpPr/>
          <p:nvPr/>
        </p:nvSpPr>
        <p:spPr>
          <a:xfrm>
            <a:off x="7518400" y="5150138"/>
            <a:ext cx="13716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1352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A7357-3551-CD2D-6734-DB4DFF2BCBEB}"/>
              </a:ext>
            </a:extLst>
          </p:cNvPr>
          <p:cNvSpPr>
            <a:spLocks noGrp="1"/>
          </p:cNvSpPr>
          <p:nvPr>
            <p:ph type="title"/>
          </p:nvPr>
        </p:nvSpPr>
        <p:spPr/>
        <p:txBody>
          <a:bodyPr>
            <a:normAutofit/>
          </a:bodyPr>
          <a:lstStyle/>
          <a:p>
            <a:r>
              <a:rPr lang="en-US" sz="3600" b="1" dirty="0">
                <a:solidFill>
                  <a:srgbClr val="0E4D7A"/>
                </a:solidFill>
                <a:effectLst/>
                <a:latin typeface="Calibri" panose="020F0502020204030204" pitchFamily="34" charset="0"/>
                <a:ea typeface="Calibri" panose="020F0502020204030204" pitchFamily="34" charset="0"/>
              </a:rPr>
              <a:t>RWHAP</a:t>
            </a:r>
            <a:r>
              <a:rPr lang="en-US" sz="3600" b="1" spc="-145" dirty="0">
                <a:solidFill>
                  <a:srgbClr val="0E4D7A"/>
                </a:solidFill>
                <a:effectLst/>
                <a:latin typeface="Calibri" panose="020F0502020204030204" pitchFamily="34" charset="0"/>
                <a:ea typeface="Calibri" panose="020F0502020204030204" pitchFamily="34" charset="0"/>
              </a:rPr>
              <a:t> </a:t>
            </a:r>
            <a:r>
              <a:rPr lang="en-US" sz="3600" b="1" dirty="0">
                <a:solidFill>
                  <a:srgbClr val="0E4D7A"/>
                </a:solidFill>
                <a:effectLst/>
                <a:latin typeface="Calibri" panose="020F0502020204030204" pitchFamily="34" charset="0"/>
                <a:ea typeface="Calibri" panose="020F0502020204030204" pitchFamily="34" charset="0"/>
              </a:rPr>
              <a:t>and</a:t>
            </a:r>
            <a:r>
              <a:rPr lang="en-US" sz="3600" b="1" spc="-75" dirty="0">
                <a:solidFill>
                  <a:srgbClr val="0E4D7A"/>
                </a:solidFill>
                <a:effectLst/>
                <a:latin typeface="Calibri" panose="020F0502020204030204" pitchFamily="34" charset="0"/>
                <a:ea typeface="Calibri" panose="020F0502020204030204" pitchFamily="34" charset="0"/>
              </a:rPr>
              <a:t> </a:t>
            </a:r>
            <a:r>
              <a:rPr lang="en-US" sz="3600" b="1" dirty="0">
                <a:solidFill>
                  <a:srgbClr val="0E4D7A"/>
                </a:solidFill>
                <a:effectLst/>
                <a:latin typeface="Calibri" panose="020F0502020204030204" pitchFamily="34" charset="0"/>
                <a:ea typeface="Calibri" panose="020F0502020204030204" pitchFamily="34" charset="0"/>
              </a:rPr>
              <a:t>EHE</a:t>
            </a:r>
            <a:r>
              <a:rPr lang="en-US" sz="3600" b="1" spc="-75" dirty="0">
                <a:solidFill>
                  <a:srgbClr val="0E4D7A"/>
                </a:solidFill>
                <a:effectLst/>
                <a:latin typeface="Calibri" panose="020F0502020204030204" pitchFamily="34" charset="0"/>
                <a:ea typeface="Calibri" panose="020F0502020204030204" pitchFamily="34" charset="0"/>
              </a:rPr>
              <a:t> </a:t>
            </a:r>
            <a:r>
              <a:rPr lang="en-US" sz="3600" b="1" dirty="0">
                <a:solidFill>
                  <a:srgbClr val="0E4D7A"/>
                </a:solidFill>
                <a:effectLst/>
                <a:latin typeface="Calibri" panose="020F0502020204030204" pitchFamily="34" charset="0"/>
                <a:ea typeface="Calibri" panose="020F0502020204030204" pitchFamily="34" charset="0"/>
              </a:rPr>
              <a:t>Crosswalk</a:t>
            </a:r>
            <a:r>
              <a:rPr lang="en-US" sz="3600" b="1" spc="-145" dirty="0">
                <a:solidFill>
                  <a:srgbClr val="0E4D7A"/>
                </a:solidFill>
                <a:effectLst/>
                <a:latin typeface="Calibri" panose="020F0502020204030204" pitchFamily="34" charset="0"/>
                <a:ea typeface="Calibri" panose="020F0502020204030204" pitchFamily="34" charset="0"/>
              </a:rPr>
              <a:t> </a:t>
            </a:r>
            <a:r>
              <a:rPr lang="en-US" sz="3600" b="1" dirty="0">
                <a:solidFill>
                  <a:srgbClr val="0E4D7A"/>
                </a:solidFill>
                <a:effectLst/>
                <a:latin typeface="Calibri" panose="020F0502020204030204" pitchFamily="34" charset="0"/>
                <a:ea typeface="Calibri" panose="020F0502020204030204" pitchFamily="34" charset="0"/>
              </a:rPr>
              <a:t>–</a:t>
            </a:r>
            <a:r>
              <a:rPr lang="en-US" sz="3600" b="1" spc="40" dirty="0">
                <a:solidFill>
                  <a:srgbClr val="0E4D7A"/>
                </a:solidFill>
                <a:effectLst/>
                <a:latin typeface="Calibri" panose="020F0502020204030204" pitchFamily="34" charset="0"/>
                <a:ea typeface="Calibri" panose="020F0502020204030204" pitchFamily="34" charset="0"/>
              </a:rPr>
              <a:t> </a:t>
            </a:r>
            <a:r>
              <a:rPr lang="en-US" sz="3600" b="1" dirty="0">
                <a:solidFill>
                  <a:srgbClr val="0E4D7A"/>
                </a:solidFill>
                <a:effectLst/>
                <a:latin typeface="Calibri" panose="020F0502020204030204" pitchFamily="34" charset="0"/>
                <a:ea typeface="Calibri" panose="020F0502020204030204" pitchFamily="34" charset="0"/>
              </a:rPr>
              <a:t>Distribution</a:t>
            </a:r>
            <a:r>
              <a:rPr lang="en-US" sz="3600" b="1" spc="-290" dirty="0">
                <a:solidFill>
                  <a:srgbClr val="0E4D7A"/>
                </a:solidFill>
                <a:effectLst/>
                <a:latin typeface="Calibri" panose="020F0502020204030204" pitchFamily="34" charset="0"/>
                <a:ea typeface="Calibri" panose="020F0502020204030204" pitchFamily="34" charset="0"/>
              </a:rPr>
              <a:t> </a:t>
            </a:r>
            <a:r>
              <a:rPr lang="en-US" sz="3600" b="1" dirty="0">
                <a:solidFill>
                  <a:srgbClr val="0E4D7A"/>
                </a:solidFill>
                <a:effectLst/>
                <a:latin typeface="Calibri" panose="020F0502020204030204" pitchFamily="34" charset="0"/>
                <a:ea typeface="Calibri" panose="020F0502020204030204" pitchFamily="34" charset="0"/>
              </a:rPr>
              <a:t>of</a:t>
            </a:r>
            <a:r>
              <a:rPr lang="en-US" sz="3600" b="1" spc="-55" dirty="0">
                <a:solidFill>
                  <a:srgbClr val="0E4D7A"/>
                </a:solidFill>
                <a:effectLst/>
                <a:latin typeface="Calibri" panose="020F0502020204030204" pitchFamily="34" charset="0"/>
                <a:ea typeface="Calibri" panose="020F0502020204030204" pitchFamily="34" charset="0"/>
              </a:rPr>
              <a:t> </a:t>
            </a:r>
            <a:r>
              <a:rPr lang="en-US" sz="3600" b="1" spc="-10" dirty="0">
                <a:solidFill>
                  <a:srgbClr val="0E4D7A"/>
                </a:solidFill>
                <a:effectLst/>
                <a:latin typeface="Calibri" panose="020F0502020204030204" pitchFamily="34" charset="0"/>
                <a:ea typeface="Calibri" panose="020F0502020204030204" pitchFamily="34" charset="0"/>
              </a:rPr>
              <a:t>Funds</a:t>
            </a:r>
            <a:endParaRPr lang="en-US" sz="3600" dirty="0"/>
          </a:p>
        </p:txBody>
      </p:sp>
      <p:sp>
        <p:nvSpPr>
          <p:cNvPr id="4" name="Slide Number Placeholder 3">
            <a:extLst>
              <a:ext uri="{FF2B5EF4-FFF2-40B4-BE49-F238E27FC236}">
                <a16:creationId xmlns:a16="http://schemas.microsoft.com/office/drawing/2014/main" id="{09CC63DA-BA11-9370-9A93-C1A044A438B5}"/>
              </a:ext>
            </a:extLst>
          </p:cNvPr>
          <p:cNvSpPr>
            <a:spLocks noGrp="1"/>
          </p:cNvSpPr>
          <p:nvPr>
            <p:ph type="sldNum" sz="quarter" idx="12"/>
          </p:nvPr>
        </p:nvSpPr>
        <p:spPr/>
        <p:txBody>
          <a:bodyPr/>
          <a:lstStyle/>
          <a:p>
            <a:fld id="{F9ECA865-404D-4A57-9AC1-FD3038CC100D}" type="slidenum">
              <a:rPr lang="en-US" smtClean="0"/>
              <a:pPr/>
              <a:t>14</a:t>
            </a:fld>
            <a:endParaRPr lang="en-US" dirty="0"/>
          </a:p>
        </p:txBody>
      </p:sp>
      <p:graphicFrame>
        <p:nvGraphicFramePr>
          <p:cNvPr id="6" name="Table 5">
            <a:extLst>
              <a:ext uri="{FF2B5EF4-FFF2-40B4-BE49-F238E27FC236}">
                <a16:creationId xmlns:a16="http://schemas.microsoft.com/office/drawing/2014/main" id="{60D096A8-A3A8-D46A-2BE4-5C9B308326B4}"/>
              </a:ext>
            </a:extLst>
          </p:cNvPr>
          <p:cNvGraphicFramePr>
            <a:graphicFrameLocks noGrp="1"/>
          </p:cNvGraphicFramePr>
          <p:nvPr>
            <p:extLst>
              <p:ext uri="{D42A27DB-BD31-4B8C-83A1-F6EECF244321}">
                <p14:modId xmlns:p14="http://schemas.microsoft.com/office/powerpoint/2010/main" val="3935517227"/>
              </p:ext>
            </p:extLst>
          </p:nvPr>
        </p:nvGraphicFramePr>
        <p:xfrm>
          <a:off x="1601152" y="1447800"/>
          <a:ext cx="8989695" cy="4311650"/>
        </p:xfrm>
        <a:graphic>
          <a:graphicData uri="http://schemas.openxmlformats.org/drawingml/2006/table">
            <a:tbl>
              <a:tblPr firstRow="1" firstCol="1" lastRow="1" lastCol="1" bandRow="1" bandCol="1"/>
              <a:tblGrid>
                <a:gridCol w="2589530">
                  <a:extLst>
                    <a:ext uri="{9D8B030D-6E8A-4147-A177-3AD203B41FA5}">
                      <a16:colId xmlns:a16="http://schemas.microsoft.com/office/drawing/2014/main" val="2839420228"/>
                    </a:ext>
                  </a:extLst>
                </a:gridCol>
                <a:gridCol w="3115945">
                  <a:extLst>
                    <a:ext uri="{9D8B030D-6E8A-4147-A177-3AD203B41FA5}">
                      <a16:colId xmlns:a16="http://schemas.microsoft.com/office/drawing/2014/main" val="2167828677"/>
                    </a:ext>
                  </a:extLst>
                </a:gridCol>
                <a:gridCol w="3284220">
                  <a:extLst>
                    <a:ext uri="{9D8B030D-6E8A-4147-A177-3AD203B41FA5}">
                      <a16:colId xmlns:a16="http://schemas.microsoft.com/office/drawing/2014/main" val="625453729"/>
                    </a:ext>
                  </a:extLst>
                </a:gridCol>
              </a:tblGrid>
              <a:tr h="464185">
                <a:tc>
                  <a:txBody>
                    <a:bodyPr/>
                    <a:lstStyle/>
                    <a:p>
                      <a:pPr marL="92710" marR="0">
                        <a:spcBef>
                          <a:spcPts val="295"/>
                        </a:spcBef>
                        <a:spcAft>
                          <a:spcPts val="0"/>
                        </a:spcAft>
                      </a:pPr>
                      <a:r>
                        <a:rPr lang="en-US" sz="2000" b="1" spc="-10">
                          <a:effectLst/>
                          <a:latin typeface="Calibri" panose="020F0502020204030204" pitchFamily="34" charset="0"/>
                          <a:ea typeface="Calibri" panose="020F0502020204030204" pitchFamily="34" charset="0"/>
                          <a:cs typeface="Times New Roman" panose="02020603050405020304" pitchFamily="18" charset="0"/>
                        </a:rPr>
                        <a:t>Requirement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3980" marR="0">
                        <a:spcBef>
                          <a:spcPts val="295"/>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RWHAP</a:t>
                      </a:r>
                      <a:r>
                        <a:rPr lang="en-US" sz="2000" b="1" spc="-80"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spc="-10" dirty="0">
                          <a:effectLst/>
                          <a:latin typeface="Calibri" panose="020F0502020204030204" pitchFamily="34" charset="0"/>
                          <a:ea typeface="Calibri" panose="020F0502020204030204" pitchFamily="34" charset="0"/>
                          <a:cs typeface="Times New Roman" panose="02020603050405020304" pitchFamily="18" charset="0"/>
                        </a:rPr>
                        <a:t>Policy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0">
                        <a:spcBef>
                          <a:spcPts val="295"/>
                        </a:spcBef>
                        <a:spcAft>
                          <a:spcPts val="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EHE</a:t>
                      </a:r>
                      <a:r>
                        <a:rPr lang="en-US" sz="2000" b="1" spc="-35">
                          <a:effectLst/>
                          <a:latin typeface="Calibri" panose="020F0502020204030204" pitchFamily="34" charset="0"/>
                          <a:ea typeface="Calibri" panose="020F0502020204030204" pitchFamily="34" charset="0"/>
                          <a:cs typeface="Times New Roman" panose="02020603050405020304" pitchFamily="18" charset="0"/>
                        </a:rPr>
                        <a:t> </a:t>
                      </a:r>
                      <a:r>
                        <a:rPr lang="en-US" sz="2000" b="1" spc="-10">
                          <a:effectLst/>
                          <a:latin typeface="Calibri" panose="020F0502020204030204" pitchFamily="34" charset="0"/>
                          <a:ea typeface="Calibri" panose="020F0502020204030204" pitchFamily="34" charset="0"/>
                          <a:cs typeface="Times New Roman" panose="02020603050405020304" pitchFamily="18" charset="0"/>
                        </a:rPr>
                        <a:t>Initiative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8173633"/>
                  </a:ext>
                </a:extLst>
              </a:tr>
              <a:tr h="802640">
                <a:tc>
                  <a:txBody>
                    <a:bodyPr/>
                    <a:lstStyle/>
                    <a:p>
                      <a:pPr marL="69215" marR="0">
                        <a:spcBef>
                          <a:spcPts val="5"/>
                        </a:spcBef>
                        <a:spcAft>
                          <a:spcPts val="0"/>
                        </a:spcAft>
                      </a:pPr>
                      <a:r>
                        <a:rPr lang="en-US" sz="1550" b="1" spc="-10">
                          <a:effectLst/>
                          <a:latin typeface="Calibri" panose="020F0502020204030204" pitchFamily="34" charset="0"/>
                          <a:ea typeface="Calibri" panose="020F0502020204030204" pitchFamily="34" charset="0"/>
                          <a:cs typeface="Times New Roman" panose="02020603050405020304" pitchFamily="18" charset="0"/>
                        </a:rPr>
                        <a:t>75/25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120" marR="0">
                        <a:lnSpc>
                          <a:spcPct val="102000"/>
                        </a:lnSpc>
                        <a:spcBef>
                          <a:spcPts val="5"/>
                        </a:spcBef>
                        <a:spcAft>
                          <a:spcPts val="0"/>
                        </a:spcAft>
                      </a:pPr>
                      <a:r>
                        <a:rPr lang="en-US" sz="1550" b="1" dirty="0">
                          <a:effectLst/>
                          <a:latin typeface="Calibri" panose="020F0502020204030204" pitchFamily="34" charset="0"/>
                          <a:ea typeface="Calibri" panose="020F0502020204030204" pitchFamily="34" charset="0"/>
                          <a:cs typeface="Times New Roman" panose="02020603050405020304" pitchFamily="18" charset="0"/>
                        </a:rPr>
                        <a:t>75% of grant</a:t>
                      </a:r>
                      <a:r>
                        <a:rPr lang="en-US" sz="1550" b="1" spc="-5"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dirty="0">
                          <a:effectLst/>
                          <a:latin typeface="Calibri" panose="020F0502020204030204" pitchFamily="34" charset="0"/>
                          <a:ea typeface="Calibri" panose="020F0502020204030204" pitchFamily="34" charset="0"/>
                          <a:cs typeface="Times New Roman" panose="02020603050405020304" pitchFamily="18" charset="0"/>
                        </a:rPr>
                        <a:t>for Core Medical </a:t>
                      </a:r>
                      <a:r>
                        <a:rPr lang="en-US" sz="1550" b="1" spc="-10" dirty="0">
                          <a:effectLst/>
                          <a:latin typeface="Calibri" panose="020F0502020204030204" pitchFamily="34" charset="0"/>
                          <a:ea typeface="Calibri" panose="020F0502020204030204" pitchFamily="34" charset="0"/>
                          <a:cs typeface="Times New Roman" panose="02020603050405020304" pitchFamily="18" charset="0"/>
                        </a:rPr>
                        <a:t>Services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5"/>
                        </a:spcBef>
                        <a:spcAft>
                          <a:spcPts val="0"/>
                        </a:spcAft>
                      </a:pPr>
                      <a:r>
                        <a:rPr lang="en-US" sz="1550" b="1" dirty="0">
                          <a:effectLst/>
                          <a:latin typeface="Calibri" panose="020F0502020204030204" pitchFamily="34" charset="0"/>
                          <a:ea typeface="Calibri" panose="020F0502020204030204" pitchFamily="34" charset="0"/>
                          <a:cs typeface="Times New Roman" panose="02020603050405020304" pitchFamily="18" charset="0"/>
                        </a:rPr>
                        <a:t>Not</a:t>
                      </a:r>
                      <a:r>
                        <a:rPr lang="en-US" sz="1550" b="1" spc="45"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spc="-10" dirty="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5605368"/>
                  </a:ext>
                </a:extLst>
              </a:tr>
              <a:tr h="1211580">
                <a:tc>
                  <a:txBody>
                    <a:bodyPr/>
                    <a:lstStyle/>
                    <a:p>
                      <a:pPr marL="69215" marR="0">
                        <a:spcBef>
                          <a:spcPts val="20"/>
                        </a:spcBef>
                        <a:spcAft>
                          <a:spcPts val="0"/>
                        </a:spcAft>
                      </a:pPr>
                      <a:r>
                        <a:rPr lang="en-US" sz="1550" b="1">
                          <a:effectLst/>
                          <a:latin typeface="Calibri" panose="020F0502020204030204" pitchFamily="34" charset="0"/>
                          <a:ea typeface="Calibri" panose="020F0502020204030204" pitchFamily="34" charset="0"/>
                          <a:cs typeface="Times New Roman" panose="02020603050405020304" pitchFamily="18" charset="0"/>
                        </a:rPr>
                        <a:t>Administrative</a:t>
                      </a:r>
                      <a:r>
                        <a:rPr lang="en-US" sz="1550" b="1" spc="135">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Costs</a:t>
                      </a:r>
                      <a:r>
                        <a:rPr lang="en-US" sz="1550" b="1" spc="65">
                          <a:effectLst/>
                          <a:latin typeface="Calibri" panose="020F0502020204030204" pitchFamily="34" charset="0"/>
                          <a:ea typeface="Calibri" panose="020F0502020204030204" pitchFamily="34" charset="0"/>
                          <a:cs typeface="Times New Roman" panose="02020603050405020304" pitchFamily="18" charset="0"/>
                        </a:rPr>
                        <a:t> </a:t>
                      </a:r>
                      <a:r>
                        <a:rPr lang="en-US" sz="1550" b="1" spc="-25">
                          <a:effectLst/>
                          <a:latin typeface="Calibri" panose="020F0502020204030204" pitchFamily="34" charset="0"/>
                          <a:ea typeface="Calibri" panose="020F0502020204030204" pitchFamily="34" charset="0"/>
                          <a:cs typeface="Times New Roman" panose="02020603050405020304" pitchFamily="18" charset="0"/>
                        </a:rPr>
                        <a:t>Cap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120" marR="0">
                        <a:lnSpc>
                          <a:spcPts val="1885"/>
                        </a:lnSpc>
                        <a:spcBef>
                          <a:spcPts val="20"/>
                        </a:spcBef>
                        <a:spcAft>
                          <a:spcPts val="0"/>
                        </a:spcAft>
                      </a:pPr>
                      <a:r>
                        <a:rPr lang="en-US" sz="1550" b="1">
                          <a:effectLst/>
                          <a:latin typeface="Calibri" panose="020F0502020204030204" pitchFamily="34" charset="0"/>
                          <a:ea typeface="Calibri" panose="020F0502020204030204" pitchFamily="34" charset="0"/>
                          <a:cs typeface="Times New Roman" panose="02020603050405020304" pitchFamily="18" charset="0"/>
                        </a:rPr>
                        <a:t>Administrative</a:t>
                      </a:r>
                      <a:r>
                        <a:rPr lang="en-US" sz="1550" b="1" spc="80">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a:t>
                      </a:r>
                      <a:r>
                        <a:rPr lang="en-US" sz="1550" b="1" spc="95">
                          <a:effectLst/>
                          <a:latin typeface="Calibri" panose="020F0502020204030204" pitchFamily="34" charset="0"/>
                          <a:ea typeface="Calibri" panose="020F0502020204030204" pitchFamily="34" charset="0"/>
                          <a:cs typeface="Times New Roman" panose="02020603050405020304" pitchFamily="18" charset="0"/>
                        </a:rPr>
                        <a:t> </a:t>
                      </a:r>
                      <a:r>
                        <a:rPr lang="en-US" sz="1550" b="1" spc="-25">
                          <a:effectLst/>
                          <a:latin typeface="Calibri" panose="020F0502020204030204" pitchFamily="34" charset="0"/>
                          <a:ea typeface="Calibri" panose="020F0502020204030204" pitchFamily="34" charset="0"/>
                          <a:cs typeface="Times New Roman" panose="02020603050405020304" pitchFamily="18" charset="0"/>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71120" marR="0">
                        <a:lnSpc>
                          <a:spcPct val="102000"/>
                        </a:lnSpc>
                        <a:spcBef>
                          <a:spcPts val="0"/>
                        </a:spcBef>
                        <a:spcAft>
                          <a:spcPts val="0"/>
                        </a:spcAft>
                      </a:pPr>
                      <a:r>
                        <a:rPr lang="en-US" sz="1550" b="1">
                          <a:effectLst/>
                          <a:latin typeface="Calibri" panose="020F0502020204030204" pitchFamily="34" charset="0"/>
                          <a:ea typeface="Calibri" panose="020F0502020204030204" pitchFamily="34" charset="0"/>
                          <a:cs typeface="Times New Roman" panose="02020603050405020304" pitchFamily="18" charset="0"/>
                        </a:rPr>
                        <a:t>Planning and Evaluation - 10% Collectively</a:t>
                      </a:r>
                      <a:r>
                        <a:rPr lang="en-US" sz="1550" b="1" spc="200">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- 15%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71120" marR="0">
                        <a:lnSpc>
                          <a:spcPts val="1885"/>
                        </a:lnSpc>
                        <a:spcBef>
                          <a:spcPts val="0"/>
                        </a:spcBef>
                        <a:spcAft>
                          <a:spcPts val="0"/>
                        </a:spcAft>
                      </a:pPr>
                      <a:r>
                        <a:rPr lang="en-US" sz="1550" b="1">
                          <a:effectLst/>
                          <a:latin typeface="Calibri" panose="020F0502020204030204" pitchFamily="34" charset="0"/>
                          <a:ea typeface="Calibri" panose="020F0502020204030204" pitchFamily="34" charset="0"/>
                          <a:cs typeface="Times New Roman" panose="02020603050405020304" pitchFamily="18" charset="0"/>
                        </a:rPr>
                        <a:t>CQM</a:t>
                      </a:r>
                      <a:r>
                        <a:rPr lang="en-US" sz="1550" b="1" spc="10">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a:t>
                      </a:r>
                      <a:r>
                        <a:rPr lang="en-US" sz="1550" b="1" spc="50">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Not</a:t>
                      </a:r>
                      <a:r>
                        <a:rPr lang="en-US" sz="1550" b="1" spc="55">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to</a:t>
                      </a:r>
                      <a:r>
                        <a:rPr lang="en-US" sz="1550" b="1" spc="40">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exceed</a:t>
                      </a:r>
                      <a:r>
                        <a:rPr lang="en-US" sz="1550" b="1" spc="115">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5%</a:t>
                      </a:r>
                      <a:r>
                        <a:rPr lang="en-US" sz="1550" b="1" spc="30">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or</a:t>
                      </a:r>
                      <a:r>
                        <a:rPr lang="en-US" sz="1550" b="1" spc="40">
                          <a:effectLst/>
                          <a:latin typeface="Calibri" panose="020F0502020204030204" pitchFamily="34" charset="0"/>
                          <a:ea typeface="Calibri" panose="020F0502020204030204" pitchFamily="34" charset="0"/>
                          <a:cs typeface="Times New Roman" panose="02020603050405020304" pitchFamily="18" charset="0"/>
                        </a:rPr>
                        <a:t> </a:t>
                      </a:r>
                      <a:r>
                        <a:rPr lang="en-US" sz="1550" b="1" spc="-25">
                          <a:effectLst/>
                          <a:latin typeface="Calibri" panose="020F0502020204030204" pitchFamily="34" charset="0"/>
                          <a:ea typeface="Calibri" panose="020F0502020204030204" pitchFamily="34" charset="0"/>
                          <a:cs typeface="Times New Roman" panose="02020603050405020304" pitchFamily="18" charset="0"/>
                        </a:rPr>
                        <a:t>$3M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lnSpc>
                          <a:spcPts val="1885"/>
                        </a:lnSpc>
                        <a:spcBef>
                          <a:spcPts val="20"/>
                        </a:spcBef>
                        <a:spcAft>
                          <a:spcPts val="0"/>
                        </a:spcAft>
                      </a:pPr>
                      <a:r>
                        <a:rPr lang="en-US" sz="1550" b="1" dirty="0">
                          <a:effectLst/>
                          <a:latin typeface="Calibri" panose="020F0502020204030204" pitchFamily="34" charset="0"/>
                          <a:ea typeface="Calibri" panose="020F0502020204030204" pitchFamily="34" charset="0"/>
                          <a:cs typeface="Times New Roman" panose="02020603050405020304" pitchFamily="18" charset="0"/>
                        </a:rPr>
                        <a:t>Administrative</a:t>
                      </a:r>
                      <a:r>
                        <a:rPr lang="en-US" sz="1550" b="1" spc="80"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dirty="0">
                          <a:effectLst/>
                          <a:latin typeface="Calibri" panose="020F0502020204030204" pitchFamily="34" charset="0"/>
                          <a:ea typeface="Calibri" panose="020F0502020204030204" pitchFamily="34" charset="0"/>
                          <a:cs typeface="Times New Roman" panose="02020603050405020304" pitchFamily="18" charset="0"/>
                        </a:rPr>
                        <a:t>-</a:t>
                      </a:r>
                      <a:r>
                        <a:rPr lang="en-US" sz="1550" b="1" spc="95"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spc="-25" dirty="0">
                          <a:effectLst/>
                          <a:latin typeface="Calibri" panose="020F0502020204030204" pitchFamily="34" charset="0"/>
                          <a:ea typeface="Calibri" panose="020F0502020204030204" pitchFamily="34" charset="0"/>
                          <a:cs typeface="Times New Roman" panose="02020603050405020304" pitchFamily="18" charset="0"/>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3660" marR="0">
                        <a:lnSpc>
                          <a:spcPct val="102000"/>
                        </a:lnSpc>
                        <a:spcBef>
                          <a:spcPts val="0"/>
                        </a:spcBef>
                        <a:spcAft>
                          <a:spcPts val="0"/>
                        </a:spcAft>
                      </a:pPr>
                      <a:r>
                        <a:rPr lang="en-US" sz="1550" b="1" dirty="0">
                          <a:effectLst/>
                          <a:latin typeface="Calibri" panose="020F0502020204030204" pitchFamily="34" charset="0"/>
                          <a:ea typeface="Calibri" panose="020F0502020204030204" pitchFamily="34" charset="0"/>
                          <a:cs typeface="Times New Roman" panose="02020603050405020304" pitchFamily="18" charset="0"/>
                        </a:rPr>
                        <a:t>Planning and Evaluation - 10% Collectively</a:t>
                      </a:r>
                      <a:r>
                        <a:rPr lang="en-US" sz="1550" b="1" spc="200"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dirty="0">
                          <a:effectLst/>
                          <a:latin typeface="Calibri" panose="020F0502020204030204" pitchFamily="34" charset="0"/>
                          <a:ea typeface="Calibri" panose="020F0502020204030204" pitchFamily="34" charset="0"/>
                          <a:cs typeface="Times New Roman" panose="02020603050405020304" pitchFamily="18" charset="0"/>
                        </a:rPr>
                        <a:t>- 15%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3660" marR="0">
                        <a:lnSpc>
                          <a:spcPts val="1885"/>
                        </a:lnSpc>
                        <a:spcBef>
                          <a:spcPts val="0"/>
                        </a:spcBef>
                        <a:spcAft>
                          <a:spcPts val="0"/>
                        </a:spcAft>
                      </a:pPr>
                      <a:r>
                        <a:rPr lang="en-US" sz="1550" b="1" dirty="0">
                          <a:effectLst/>
                          <a:latin typeface="Calibri" panose="020F0502020204030204" pitchFamily="34" charset="0"/>
                          <a:ea typeface="Calibri" panose="020F0502020204030204" pitchFamily="34" charset="0"/>
                          <a:cs typeface="Times New Roman" panose="02020603050405020304" pitchFamily="18" charset="0"/>
                        </a:rPr>
                        <a:t>CQM</a:t>
                      </a:r>
                      <a:r>
                        <a:rPr lang="en-US" sz="1550" b="1" spc="30"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dirty="0">
                          <a:effectLst/>
                          <a:latin typeface="Calibri" panose="020F0502020204030204" pitchFamily="34" charset="0"/>
                          <a:ea typeface="Calibri" panose="020F0502020204030204" pitchFamily="34" charset="0"/>
                          <a:cs typeface="Times New Roman" panose="02020603050405020304" pitchFamily="18" charset="0"/>
                        </a:rPr>
                        <a:t>-</a:t>
                      </a:r>
                      <a:r>
                        <a:rPr lang="en-US" sz="1550" b="1" spc="70"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dirty="0">
                          <a:effectLst/>
                          <a:latin typeface="Calibri" panose="020F0502020204030204" pitchFamily="34" charset="0"/>
                          <a:ea typeface="Calibri" panose="020F0502020204030204" pitchFamily="34" charset="0"/>
                          <a:cs typeface="Times New Roman" panose="02020603050405020304" pitchFamily="18" charset="0"/>
                        </a:rPr>
                        <a:t>up</a:t>
                      </a:r>
                      <a:r>
                        <a:rPr lang="en-US" sz="1550" b="1" spc="60"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dirty="0">
                          <a:effectLst/>
                          <a:latin typeface="Calibri" panose="020F0502020204030204" pitchFamily="34" charset="0"/>
                          <a:ea typeface="Calibri" panose="020F0502020204030204" pitchFamily="34" charset="0"/>
                          <a:cs typeface="Times New Roman" panose="02020603050405020304" pitchFamily="18" charset="0"/>
                        </a:rPr>
                        <a:t>to</a:t>
                      </a:r>
                      <a:r>
                        <a:rPr lang="en-US" sz="1550" b="1" spc="60"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spc="-25" dirty="0">
                          <a:effectLst/>
                          <a:latin typeface="Calibri" panose="020F0502020204030204" pitchFamily="34" charset="0"/>
                          <a:ea typeface="Calibri" panose="020F0502020204030204" pitchFamily="34" charset="0"/>
                          <a:cs typeface="Times New Roman" panose="02020603050405020304" pitchFamily="18"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3691452"/>
                  </a:ext>
                </a:extLst>
              </a:tr>
              <a:tr h="436880">
                <a:tc>
                  <a:txBody>
                    <a:bodyPr/>
                    <a:lstStyle/>
                    <a:p>
                      <a:pPr marL="69215" marR="0">
                        <a:spcBef>
                          <a:spcPts val="35"/>
                        </a:spcBef>
                        <a:spcAft>
                          <a:spcPts val="0"/>
                        </a:spcAft>
                      </a:pPr>
                      <a:r>
                        <a:rPr lang="en-US" sz="1550" b="1">
                          <a:effectLst/>
                          <a:latin typeface="Calibri" panose="020F0502020204030204" pitchFamily="34" charset="0"/>
                          <a:ea typeface="Calibri" panose="020F0502020204030204" pitchFamily="34" charset="0"/>
                          <a:cs typeface="Times New Roman" panose="02020603050405020304" pitchFamily="18" charset="0"/>
                        </a:rPr>
                        <a:t>Imposition</a:t>
                      </a:r>
                      <a:r>
                        <a:rPr lang="en-US" sz="1550" b="1" spc="105">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of</a:t>
                      </a:r>
                      <a:r>
                        <a:rPr lang="en-US" sz="1550" b="1" spc="95">
                          <a:effectLst/>
                          <a:latin typeface="Calibri" panose="020F0502020204030204" pitchFamily="34" charset="0"/>
                          <a:ea typeface="Calibri" panose="020F0502020204030204" pitchFamily="34" charset="0"/>
                          <a:cs typeface="Times New Roman" panose="02020603050405020304" pitchFamily="18" charset="0"/>
                        </a:rPr>
                        <a:t> </a:t>
                      </a:r>
                      <a:r>
                        <a:rPr lang="en-US" sz="1550" b="1" spc="-10">
                          <a:effectLst/>
                          <a:latin typeface="Calibri" panose="020F0502020204030204" pitchFamily="34" charset="0"/>
                          <a:ea typeface="Calibri" panose="020F0502020204030204" pitchFamily="34" charset="0"/>
                          <a:cs typeface="Times New Roman" panose="02020603050405020304" pitchFamily="18" charset="0"/>
                        </a:rPr>
                        <a:t>Charges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120" marR="0">
                        <a:spcBef>
                          <a:spcPts val="35"/>
                        </a:spcBef>
                        <a:spcAft>
                          <a:spcPts val="0"/>
                        </a:spcAft>
                      </a:pPr>
                      <a:r>
                        <a:rPr lang="en-US" sz="1550" b="1">
                          <a:effectLst/>
                          <a:latin typeface="Calibri" panose="020F0502020204030204" pitchFamily="34" charset="0"/>
                          <a:ea typeface="Calibri" panose="020F0502020204030204" pitchFamily="34" charset="0"/>
                          <a:cs typeface="Times New Roman" panose="02020603050405020304" pitchFamily="18" charset="0"/>
                        </a:rPr>
                        <a:t>For</a:t>
                      </a:r>
                      <a:r>
                        <a:rPr lang="en-US" sz="1550" b="1" spc="20">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eligible</a:t>
                      </a:r>
                      <a:r>
                        <a:rPr lang="en-US" sz="1550" b="1" spc="155">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individuals</a:t>
                      </a:r>
                      <a:r>
                        <a:rPr lang="en-US" sz="1550" b="1" spc="180">
                          <a:effectLst/>
                          <a:latin typeface="Calibri" panose="020F0502020204030204" pitchFamily="34" charset="0"/>
                          <a:ea typeface="Calibri" panose="020F0502020204030204" pitchFamily="34" charset="0"/>
                          <a:cs typeface="Times New Roman" panose="02020603050405020304" pitchFamily="18" charset="0"/>
                        </a:rPr>
                        <a:t> </a:t>
                      </a:r>
                      <a:r>
                        <a:rPr lang="en-US" sz="1550" b="1">
                          <a:effectLst/>
                          <a:latin typeface="Calibri" panose="020F0502020204030204" pitchFamily="34" charset="0"/>
                          <a:ea typeface="Calibri" panose="020F0502020204030204" pitchFamily="34" charset="0"/>
                          <a:cs typeface="Times New Roman" panose="02020603050405020304" pitchFamily="18" charset="0"/>
                        </a:rPr>
                        <a:t>&gt;100%</a:t>
                      </a:r>
                      <a:r>
                        <a:rPr lang="en-US" sz="1550" b="1" spc="75">
                          <a:effectLst/>
                          <a:latin typeface="Calibri" panose="020F0502020204030204" pitchFamily="34" charset="0"/>
                          <a:ea typeface="Calibri" panose="020F0502020204030204" pitchFamily="34" charset="0"/>
                          <a:cs typeface="Times New Roman" panose="02020603050405020304" pitchFamily="18" charset="0"/>
                        </a:rPr>
                        <a:t> </a:t>
                      </a:r>
                      <a:r>
                        <a:rPr lang="en-US" sz="1550" b="1" spc="-25">
                          <a:effectLst/>
                          <a:latin typeface="Calibri" panose="020F0502020204030204" pitchFamily="34" charset="0"/>
                          <a:ea typeface="Calibri" panose="020F0502020204030204" pitchFamily="34" charset="0"/>
                          <a:cs typeface="Times New Roman" panose="02020603050405020304" pitchFamily="18" charset="0"/>
                        </a:rPr>
                        <a:t>FPL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35"/>
                        </a:spcBef>
                        <a:spcAft>
                          <a:spcPts val="0"/>
                        </a:spcAft>
                      </a:pPr>
                      <a:r>
                        <a:rPr lang="en-US" sz="1550" b="1" dirty="0">
                          <a:effectLst/>
                          <a:latin typeface="Calibri" panose="020F0502020204030204" pitchFamily="34" charset="0"/>
                          <a:ea typeface="Calibri" panose="020F0502020204030204" pitchFamily="34" charset="0"/>
                          <a:cs typeface="Times New Roman" panose="02020603050405020304" pitchFamily="18" charset="0"/>
                        </a:rPr>
                        <a:t>Not</a:t>
                      </a:r>
                      <a:r>
                        <a:rPr lang="en-US" sz="1550" b="1" spc="45"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spc="-10" dirty="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4949563"/>
                  </a:ext>
                </a:extLst>
              </a:tr>
              <a:tr h="689610">
                <a:tc>
                  <a:txBody>
                    <a:bodyPr/>
                    <a:lstStyle/>
                    <a:p>
                      <a:pPr marL="69215" marR="0">
                        <a:lnSpc>
                          <a:spcPct val="102000"/>
                        </a:lnSpc>
                        <a:spcBef>
                          <a:spcPts val="40"/>
                        </a:spcBef>
                        <a:spcAft>
                          <a:spcPts val="0"/>
                        </a:spcAft>
                      </a:pPr>
                      <a:r>
                        <a:rPr lang="en-US" sz="1550" b="1">
                          <a:effectLst/>
                          <a:latin typeface="Calibri" panose="020F0502020204030204" pitchFamily="34" charset="0"/>
                          <a:ea typeface="Calibri" panose="020F0502020204030204" pitchFamily="34" charset="0"/>
                          <a:cs typeface="Times New Roman" panose="02020603050405020304" pitchFamily="18" charset="0"/>
                        </a:rPr>
                        <a:t>Unobligated Balance Penalty/75% Obligated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120" marR="0">
                        <a:spcBef>
                          <a:spcPts val="40"/>
                        </a:spcBef>
                        <a:spcAft>
                          <a:spcPts val="0"/>
                        </a:spcAft>
                      </a:pPr>
                      <a:r>
                        <a:rPr lang="en-US" sz="1550" b="1" spc="-1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40"/>
                        </a:spcBef>
                        <a:spcAft>
                          <a:spcPts val="0"/>
                        </a:spcAft>
                      </a:pPr>
                      <a:r>
                        <a:rPr lang="en-US" sz="1550" b="1">
                          <a:effectLst/>
                          <a:latin typeface="Calibri" panose="020F0502020204030204" pitchFamily="34" charset="0"/>
                          <a:ea typeface="Calibri" panose="020F0502020204030204" pitchFamily="34" charset="0"/>
                          <a:cs typeface="Times New Roman" panose="02020603050405020304" pitchFamily="18" charset="0"/>
                        </a:rPr>
                        <a:t>Not</a:t>
                      </a:r>
                      <a:r>
                        <a:rPr lang="en-US" sz="1550" b="1" spc="45">
                          <a:effectLst/>
                          <a:latin typeface="Calibri" panose="020F0502020204030204" pitchFamily="34" charset="0"/>
                          <a:ea typeface="Calibri" panose="020F0502020204030204" pitchFamily="34" charset="0"/>
                          <a:cs typeface="Times New Roman" panose="02020603050405020304" pitchFamily="18" charset="0"/>
                        </a:rPr>
                        <a:t> </a:t>
                      </a:r>
                      <a:r>
                        <a:rPr lang="en-US" sz="1550" b="1" spc="-1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0763910"/>
                  </a:ext>
                </a:extLst>
              </a:tr>
              <a:tr h="706755">
                <a:tc>
                  <a:txBody>
                    <a:bodyPr/>
                    <a:lstStyle/>
                    <a:p>
                      <a:pPr marL="69215" marR="0">
                        <a:lnSpc>
                          <a:spcPct val="102000"/>
                        </a:lnSpc>
                        <a:spcBef>
                          <a:spcPts val="50"/>
                        </a:spcBef>
                        <a:spcAft>
                          <a:spcPts val="0"/>
                        </a:spcAft>
                      </a:pPr>
                      <a:r>
                        <a:rPr lang="en-US" sz="1550" b="1">
                          <a:effectLst/>
                          <a:latin typeface="Calibri" panose="020F0502020204030204" pitchFamily="34" charset="0"/>
                          <a:ea typeface="Calibri" panose="020F0502020204030204" pitchFamily="34" charset="0"/>
                          <a:cs typeface="Times New Roman" panose="02020603050405020304" pitchFamily="18" charset="0"/>
                        </a:rPr>
                        <a:t>Maintenance of Effort/ State </a:t>
                      </a:r>
                      <a:r>
                        <a:rPr lang="en-US" sz="1550" b="1" spc="-10">
                          <a:effectLst/>
                          <a:latin typeface="Calibri" panose="020F0502020204030204" pitchFamily="34" charset="0"/>
                          <a:ea typeface="Calibri" panose="020F0502020204030204" pitchFamily="34" charset="0"/>
                          <a:cs typeface="Times New Roman" panose="02020603050405020304" pitchFamily="18" charset="0"/>
                        </a:rPr>
                        <a:t>Match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120" marR="0">
                        <a:spcBef>
                          <a:spcPts val="50"/>
                        </a:spcBef>
                        <a:spcAft>
                          <a:spcPts val="0"/>
                        </a:spcAft>
                      </a:pPr>
                      <a:r>
                        <a:rPr lang="en-US" sz="1550" b="1" spc="-1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50"/>
                        </a:spcBef>
                        <a:spcAft>
                          <a:spcPts val="0"/>
                        </a:spcAft>
                      </a:pPr>
                      <a:r>
                        <a:rPr lang="en-US" sz="1550" b="1" dirty="0">
                          <a:effectLst/>
                          <a:latin typeface="Calibri" panose="020F0502020204030204" pitchFamily="34" charset="0"/>
                          <a:ea typeface="Calibri" panose="020F0502020204030204" pitchFamily="34" charset="0"/>
                          <a:cs typeface="Times New Roman" panose="02020603050405020304" pitchFamily="18" charset="0"/>
                        </a:rPr>
                        <a:t>Not</a:t>
                      </a:r>
                      <a:r>
                        <a:rPr lang="en-US" sz="1550" b="1" spc="45" dirty="0">
                          <a:effectLst/>
                          <a:latin typeface="Calibri" panose="020F0502020204030204" pitchFamily="34" charset="0"/>
                          <a:ea typeface="Calibri" panose="020F0502020204030204" pitchFamily="34" charset="0"/>
                          <a:cs typeface="Times New Roman" panose="02020603050405020304" pitchFamily="18" charset="0"/>
                        </a:rPr>
                        <a:t> </a:t>
                      </a:r>
                      <a:r>
                        <a:rPr lang="en-US" sz="1550" b="1" spc="-10" dirty="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538196"/>
                  </a:ext>
                </a:extLst>
              </a:tr>
            </a:tbl>
          </a:graphicData>
        </a:graphic>
      </p:graphicFrame>
      <p:sp>
        <p:nvSpPr>
          <p:cNvPr id="7" name="Oval 6">
            <a:extLst>
              <a:ext uri="{FF2B5EF4-FFF2-40B4-BE49-F238E27FC236}">
                <a16:creationId xmlns:a16="http://schemas.microsoft.com/office/drawing/2014/main" id="{54792786-1080-505A-5783-0059964096C8}"/>
              </a:ext>
            </a:extLst>
          </p:cNvPr>
          <p:cNvSpPr/>
          <p:nvPr/>
        </p:nvSpPr>
        <p:spPr>
          <a:xfrm>
            <a:off x="7086600" y="1828801"/>
            <a:ext cx="18288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58CEBDC-9692-FB14-989C-E3FA4534E275}"/>
              </a:ext>
            </a:extLst>
          </p:cNvPr>
          <p:cNvSpPr/>
          <p:nvPr/>
        </p:nvSpPr>
        <p:spPr>
          <a:xfrm>
            <a:off x="7315200" y="4273749"/>
            <a:ext cx="13716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8D59B3B3-2197-C002-CCE0-B994BCBBC374}"/>
              </a:ext>
            </a:extLst>
          </p:cNvPr>
          <p:cNvSpPr/>
          <p:nvPr/>
        </p:nvSpPr>
        <p:spPr>
          <a:xfrm>
            <a:off x="7315200" y="3802460"/>
            <a:ext cx="13716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068A142B-0B89-8ECB-0577-DDC9B2082C54}"/>
              </a:ext>
            </a:extLst>
          </p:cNvPr>
          <p:cNvSpPr/>
          <p:nvPr/>
        </p:nvSpPr>
        <p:spPr>
          <a:xfrm>
            <a:off x="7315200" y="4921448"/>
            <a:ext cx="13716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3555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6225-F061-B19D-46B9-8CA197B0B420}"/>
              </a:ext>
            </a:extLst>
          </p:cNvPr>
          <p:cNvSpPr>
            <a:spLocks noGrp="1"/>
          </p:cNvSpPr>
          <p:nvPr>
            <p:ph type="title"/>
          </p:nvPr>
        </p:nvSpPr>
        <p:spPr>
          <a:xfrm>
            <a:off x="457200" y="239078"/>
            <a:ext cx="10515600" cy="1066800"/>
          </a:xfrm>
        </p:spPr>
        <p:txBody>
          <a:bodyPr>
            <a:normAutofit fontScale="90000"/>
          </a:bodyPr>
          <a:lstStyle/>
          <a:p>
            <a:r>
              <a:rPr lang="en-US" b="1" dirty="0">
                <a:solidFill>
                  <a:srgbClr val="0E4D7A"/>
                </a:solidFill>
                <a:effectLst/>
                <a:latin typeface="Calibri" panose="020F0502020204030204" pitchFamily="34" charset="0"/>
                <a:ea typeface="Calibri" panose="020F0502020204030204" pitchFamily="34" charset="0"/>
              </a:rPr>
              <a:t>RWHAP</a:t>
            </a:r>
            <a:r>
              <a:rPr lang="en-US" b="1" spc="-155" dirty="0">
                <a:solidFill>
                  <a:srgbClr val="0E4D7A"/>
                </a:solidFill>
                <a:effectLst/>
                <a:latin typeface="Calibri" panose="020F0502020204030204" pitchFamily="34" charset="0"/>
                <a:ea typeface="Calibri" panose="020F0502020204030204" pitchFamily="34" charset="0"/>
              </a:rPr>
              <a:t> </a:t>
            </a:r>
            <a:r>
              <a:rPr lang="en-US" b="1" dirty="0">
                <a:solidFill>
                  <a:srgbClr val="0E4D7A"/>
                </a:solidFill>
                <a:effectLst/>
                <a:latin typeface="Calibri" panose="020F0502020204030204" pitchFamily="34" charset="0"/>
                <a:ea typeface="Calibri" panose="020F0502020204030204" pitchFamily="34" charset="0"/>
              </a:rPr>
              <a:t>and</a:t>
            </a:r>
            <a:r>
              <a:rPr lang="en-US" b="1" spc="-65" dirty="0">
                <a:solidFill>
                  <a:srgbClr val="0E4D7A"/>
                </a:solidFill>
                <a:effectLst/>
                <a:latin typeface="Calibri" panose="020F0502020204030204" pitchFamily="34" charset="0"/>
                <a:ea typeface="Calibri" panose="020F0502020204030204" pitchFamily="34" charset="0"/>
              </a:rPr>
              <a:t> </a:t>
            </a:r>
            <a:r>
              <a:rPr lang="en-US" b="1" dirty="0">
                <a:solidFill>
                  <a:srgbClr val="0E4D7A"/>
                </a:solidFill>
                <a:effectLst/>
                <a:latin typeface="Calibri" panose="020F0502020204030204" pitchFamily="34" charset="0"/>
                <a:ea typeface="Calibri" panose="020F0502020204030204" pitchFamily="34" charset="0"/>
              </a:rPr>
              <a:t>EHE</a:t>
            </a:r>
            <a:r>
              <a:rPr lang="en-US" b="1" spc="-85" dirty="0">
                <a:solidFill>
                  <a:srgbClr val="0E4D7A"/>
                </a:solidFill>
                <a:effectLst/>
                <a:latin typeface="Calibri" panose="020F0502020204030204" pitchFamily="34" charset="0"/>
                <a:ea typeface="Calibri" panose="020F0502020204030204" pitchFamily="34" charset="0"/>
              </a:rPr>
              <a:t> </a:t>
            </a:r>
            <a:r>
              <a:rPr lang="en-US" b="1" dirty="0">
                <a:solidFill>
                  <a:srgbClr val="0E4D7A"/>
                </a:solidFill>
                <a:effectLst/>
                <a:latin typeface="Calibri" panose="020F0502020204030204" pitchFamily="34" charset="0"/>
                <a:ea typeface="Calibri" panose="020F0502020204030204" pitchFamily="34" charset="0"/>
              </a:rPr>
              <a:t>Crosswalk</a:t>
            </a:r>
            <a:r>
              <a:rPr lang="en-US" b="1" spc="-170" dirty="0">
                <a:solidFill>
                  <a:srgbClr val="0E4D7A"/>
                </a:solidFill>
                <a:effectLst/>
                <a:latin typeface="Calibri" panose="020F0502020204030204" pitchFamily="34" charset="0"/>
                <a:ea typeface="Calibri" panose="020F0502020204030204" pitchFamily="34" charset="0"/>
              </a:rPr>
              <a:t> </a:t>
            </a:r>
            <a:r>
              <a:rPr lang="en-US" b="1" dirty="0">
                <a:solidFill>
                  <a:srgbClr val="0E4D7A"/>
                </a:solidFill>
                <a:effectLst/>
                <a:latin typeface="Calibri" panose="020F0502020204030204" pitchFamily="34" charset="0"/>
                <a:ea typeface="Calibri" panose="020F0502020204030204" pitchFamily="34" charset="0"/>
              </a:rPr>
              <a:t>–</a:t>
            </a:r>
            <a:r>
              <a:rPr lang="en-US" b="1" spc="30" dirty="0">
                <a:solidFill>
                  <a:srgbClr val="0E4D7A"/>
                </a:solidFill>
                <a:effectLst/>
                <a:latin typeface="Calibri" panose="020F0502020204030204" pitchFamily="34" charset="0"/>
                <a:ea typeface="Calibri" panose="020F0502020204030204" pitchFamily="34" charset="0"/>
              </a:rPr>
              <a:t> </a:t>
            </a:r>
            <a:r>
              <a:rPr lang="en-US" b="1" spc="-10" dirty="0">
                <a:solidFill>
                  <a:srgbClr val="0E4D7A"/>
                </a:solidFill>
                <a:effectLst/>
                <a:latin typeface="Calibri" panose="020F0502020204030204" pitchFamily="34" charset="0"/>
                <a:ea typeface="Calibri" panose="020F0502020204030204" pitchFamily="34" charset="0"/>
              </a:rPr>
              <a:t>Other</a:t>
            </a:r>
            <a:br>
              <a:rPr lang="en-US" sz="1800" dirty="0">
                <a:effectLst/>
                <a:latin typeface="Calibri" panose="020F0502020204030204" pitchFamily="34" charset="0"/>
                <a:ea typeface="Calibri" panose="020F0502020204030204" pitchFamily="34" charset="0"/>
              </a:rPr>
            </a:br>
            <a:endParaRPr lang="en-US" dirty="0"/>
          </a:p>
        </p:txBody>
      </p:sp>
      <p:sp>
        <p:nvSpPr>
          <p:cNvPr id="4" name="Slide Number Placeholder 3">
            <a:extLst>
              <a:ext uri="{FF2B5EF4-FFF2-40B4-BE49-F238E27FC236}">
                <a16:creationId xmlns:a16="http://schemas.microsoft.com/office/drawing/2014/main" id="{BB75973C-3C08-4775-6E35-319FE8D0D9A7}"/>
              </a:ext>
            </a:extLst>
          </p:cNvPr>
          <p:cNvSpPr>
            <a:spLocks noGrp="1"/>
          </p:cNvSpPr>
          <p:nvPr>
            <p:ph type="sldNum" sz="quarter" idx="12"/>
          </p:nvPr>
        </p:nvSpPr>
        <p:spPr/>
        <p:txBody>
          <a:bodyPr/>
          <a:lstStyle/>
          <a:p>
            <a:fld id="{F9ECA865-404D-4A57-9AC1-FD3038CC100D}" type="slidenum">
              <a:rPr lang="en-US" smtClean="0"/>
              <a:pPr/>
              <a:t>15</a:t>
            </a:fld>
            <a:endParaRPr lang="en-US" dirty="0"/>
          </a:p>
        </p:txBody>
      </p:sp>
      <p:graphicFrame>
        <p:nvGraphicFramePr>
          <p:cNvPr id="6" name="Table 5">
            <a:extLst>
              <a:ext uri="{FF2B5EF4-FFF2-40B4-BE49-F238E27FC236}">
                <a16:creationId xmlns:a16="http://schemas.microsoft.com/office/drawing/2014/main" id="{8CCAE14C-9660-D5A8-BFE5-AC81C8369261}"/>
              </a:ext>
            </a:extLst>
          </p:cNvPr>
          <p:cNvGraphicFramePr>
            <a:graphicFrameLocks noGrp="1"/>
          </p:cNvGraphicFramePr>
          <p:nvPr/>
        </p:nvGraphicFramePr>
        <p:xfrm>
          <a:off x="1747426" y="1444625"/>
          <a:ext cx="8697147" cy="4351337"/>
        </p:xfrm>
        <a:graphic>
          <a:graphicData uri="http://schemas.openxmlformats.org/drawingml/2006/table">
            <a:tbl>
              <a:tblPr firstRow="1" firstCol="1" lastRow="1" lastCol="1" bandRow="1" bandCol="1"/>
              <a:tblGrid>
                <a:gridCol w="2899049">
                  <a:extLst>
                    <a:ext uri="{9D8B030D-6E8A-4147-A177-3AD203B41FA5}">
                      <a16:colId xmlns:a16="http://schemas.microsoft.com/office/drawing/2014/main" val="624358458"/>
                    </a:ext>
                  </a:extLst>
                </a:gridCol>
                <a:gridCol w="2899049">
                  <a:extLst>
                    <a:ext uri="{9D8B030D-6E8A-4147-A177-3AD203B41FA5}">
                      <a16:colId xmlns:a16="http://schemas.microsoft.com/office/drawing/2014/main" val="381581614"/>
                    </a:ext>
                  </a:extLst>
                </a:gridCol>
                <a:gridCol w="2899049">
                  <a:extLst>
                    <a:ext uri="{9D8B030D-6E8A-4147-A177-3AD203B41FA5}">
                      <a16:colId xmlns:a16="http://schemas.microsoft.com/office/drawing/2014/main" val="974545983"/>
                    </a:ext>
                  </a:extLst>
                </a:gridCol>
              </a:tblGrid>
              <a:tr h="612492">
                <a:tc>
                  <a:txBody>
                    <a:bodyPr/>
                    <a:lstStyle/>
                    <a:p>
                      <a:pPr marL="92710" marR="0">
                        <a:spcBef>
                          <a:spcPts val="295"/>
                        </a:spcBef>
                        <a:spcAft>
                          <a:spcPts val="0"/>
                        </a:spcAft>
                      </a:pPr>
                      <a:r>
                        <a:rPr lang="en-US" sz="1900" b="1" spc="-10">
                          <a:effectLst/>
                          <a:latin typeface="Calibri" panose="020F0502020204030204" pitchFamily="34" charset="0"/>
                          <a:ea typeface="Calibri" panose="020F0502020204030204" pitchFamily="34" charset="0"/>
                          <a:cs typeface="Times New Roman" panose="02020603050405020304" pitchFamily="18" charset="0"/>
                        </a:rPr>
                        <a:t>Requirement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4615" marR="0">
                        <a:spcBef>
                          <a:spcPts val="295"/>
                        </a:spcBef>
                        <a:spcAft>
                          <a:spcPts val="0"/>
                        </a:spcAft>
                      </a:pPr>
                      <a:r>
                        <a:rPr lang="en-US" sz="1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RWHAP</a:t>
                      </a:r>
                      <a:r>
                        <a:rPr lang="en-US" sz="1900" b="1" spc="-35">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9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Policy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AC145"/>
                    </a:solidFill>
                  </a:tcPr>
                </a:tc>
                <a:tc>
                  <a:txBody>
                    <a:bodyPr/>
                    <a:lstStyle/>
                    <a:p>
                      <a:pPr marL="96520" marR="0">
                        <a:spcBef>
                          <a:spcPts val="295"/>
                        </a:spcBef>
                        <a:spcAft>
                          <a:spcPts val="0"/>
                        </a:spcAft>
                      </a:pPr>
                      <a:r>
                        <a:rPr lang="en-US" sz="1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EHE </a:t>
                      </a:r>
                      <a:r>
                        <a:rPr lang="en-US" sz="1900" b="1"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Initiative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AECE"/>
                    </a:solidFill>
                  </a:tcPr>
                </a:tc>
                <a:extLst>
                  <a:ext uri="{0D108BD9-81ED-4DB2-BD59-A6C34878D82A}">
                    <a16:rowId xmlns:a16="http://schemas.microsoft.com/office/drawing/2014/main" val="731134814"/>
                  </a:ext>
                </a:extLst>
              </a:tr>
              <a:tr h="1089831">
                <a:tc>
                  <a:txBody>
                    <a:bodyPr/>
                    <a:lstStyle/>
                    <a:p>
                      <a:pPr marL="69215" marR="175260">
                        <a:lnSpc>
                          <a:spcPct val="102000"/>
                        </a:lnSpc>
                        <a:spcBef>
                          <a:spcPts val="10"/>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Medicaid Provider, as </a:t>
                      </a:r>
                      <a:r>
                        <a:rPr lang="en-US" sz="1500" b="1" spc="-10">
                          <a:effectLst/>
                          <a:latin typeface="Calibri" panose="020F0502020204030204" pitchFamily="34" charset="0"/>
                          <a:ea typeface="Calibri" panose="020F0502020204030204" pitchFamily="34" charset="0"/>
                          <a:cs typeface="Times New Roman" panose="02020603050405020304" pitchFamily="18" charset="0"/>
                        </a:rPr>
                        <a:t>Appropriate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0">
                        <a:spcBef>
                          <a:spcPts val="10"/>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Part</a:t>
                      </a:r>
                      <a:r>
                        <a:rPr lang="en-US" sz="1500" b="1" spc="5">
                          <a:effectLst/>
                          <a:latin typeface="Calibri" panose="020F0502020204030204" pitchFamily="34" charset="0"/>
                          <a:ea typeface="Calibri" panose="020F0502020204030204" pitchFamily="34" charset="0"/>
                          <a:cs typeface="Times New Roman" panose="02020603050405020304" pitchFamily="18" charset="0"/>
                        </a:rPr>
                        <a:t> </a:t>
                      </a:r>
                      <a:r>
                        <a:rPr lang="en-US" sz="1500" b="1">
                          <a:effectLst/>
                          <a:latin typeface="Calibri" panose="020F0502020204030204" pitchFamily="34" charset="0"/>
                          <a:ea typeface="Calibri" panose="020F0502020204030204" pitchFamily="34" charset="0"/>
                          <a:cs typeface="Times New Roman" panose="02020603050405020304" pitchFamily="18" charset="0"/>
                        </a:rPr>
                        <a:t>A</a:t>
                      </a:r>
                      <a:r>
                        <a:rPr lang="en-US" sz="1500" b="1" spc="105">
                          <a:effectLst/>
                          <a:latin typeface="Calibri" panose="020F0502020204030204" pitchFamily="34" charset="0"/>
                          <a:ea typeface="Calibri" panose="020F0502020204030204" pitchFamily="34" charset="0"/>
                          <a:cs typeface="Times New Roman" panose="02020603050405020304" pitchFamily="18" charset="0"/>
                        </a:rPr>
                        <a:t> </a:t>
                      </a:r>
                      <a:r>
                        <a:rPr lang="en-US" sz="1500" b="1">
                          <a:effectLst/>
                          <a:latin typeface="Calibri" panose="020F0502020204030204" pitchFamily="34" charset="0"/>
                          <a:ea typeface="Calibri" panose="020F0502020204030204" pitchFamily="34" charset="0"/>
                          <a:cs typeface="Times New Roman" panose="02020603050405020304" pitchFamily="18" charset="0"/>
                        </a:rPr>
                        <a:t>–</a:t>
                      </a:r>
                      <a:r>
                        <a:rPr lang="en-US" sz="1500" b="1" spc="60">
                          <a:effectLst/>
                          <a:latin typeface="Calibri" panose="020F0502020204030204" pitchFamily="34" charset="0"/>
                          <a:ea typeface="Calibri" panose="020F0502020204030204" pitchFamily="34" charset="0"/>
                          <a:cs typeface="Times New Roman" panose="02020603050405020304" pitchFamily="18" charset="0"/>
                        </a:rPr>
                        <a:t> </a:t>
                      </a:r>
                      <a:r>
                        <a:rPr lang="en-US" sz="1500" b="1">
                          <a:effectLst/>
                          <a:latin typeface="Calibri" panose="020F0502020204030204" pitchFamily="34" charset="0"/>
                          <a:ea typeface="Calibri" panose="020F0502020204030204" pitchFamily="34" charset="0"/>
                          <a:cs typeface="Times New Roman" panose="02020603050405020304" pitchFamily="18" charset="0"/>
                        </a:rPr>
                        <a:t>Required</a:t>
                      </a:r>
                      <a:r>
                        <a:rPr lang="en-US" sz="1500" b="1" spc="85">
                          <a:effectLst/>
                          <a:latin typeface="Calibri" panose="020F0502020204030204" pitchFamily="34" charset="0"/>
                          <a:ea typeface="Calibri" panose="020F0502020204030204" pitchFamily="34" charset="0"/>
                          <a:cs typeface="Times New Roman" panose="02020603050405020304" pitchFamily="18" charset="0"/>
                        </a:rPr>
                        <a:t> </a:t>
                      </a:r>
                      <a:r>
                        <a:rPr lang="en-US" sz="1500">
                          <a:effectLst/>
                          <a:latin typeface="Calibri" panose="020F0502020204030204" pitchFamily="34" charset="0"/>
                          <a:ea typeface="Calibri" panose="020F0502020204030204" pitchFamily="34" charset="0"/>
                          <a:cs typeface="Times New Roman" panose="02020603050405020304" pitchFamily="18" charset="0"/>
                        </a:rPr>
                        <a:t>by</a:t>
                      </a:r>
                      <a:r>
                        <a:rPr lang="en-US" sz="1500" spc="55">
                          <a:effectLst/>
                          <a:latin typeface="Calibri" panose="020F0502020204030204" pitchFamily="34" charset="0"/>
                          <a:ea typeface="Calibri" panose="020F0502020204030204" pitchFamily="34" charset="0"/>
                          <a:cs typeface="Times New Roman" panose="02020603050405020304" pitchFamily="18" charset="0"/>
                        </a:rPr>
                        <a:t> </a:t>
                      </a:r>
                      <a:r>
                        <a:rPr lang="en-US" sz="1500" spc="-10">
                          <a:effectLst/>
                          <a:latin typeface="Calibri" panose="020F0502020204030204" pitchFamily="34" charset="0"/>
                          <a:ea typeface="Calibri" panose="020F0502020204030204" pitchFamily="34" charset="0"/>
                          <a:cs typeface="Times New Roman" panose="02020603050405020304" pitchFamily="18" charset="0"/>
                        </a:rPr>
                        <a:t>Statute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71755" marR="0">
                        <a:spcBef>
                          <a:spcPts val="55"/>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Part</a:t>
                      </a:r>
                      <a:r>
                        <a:rPr lang="en-US" sz="1500" b="1" spc="5">
                          <a:effectLst/>
                          <a:latin typeface="Calibri" panose="020F0502020204030204" pitchFamily="34" charset="0"/>
                          <a:ea typeface="Calibri" panose="020F0502020204030204" pitchFamily="34" charset="0"/>
                          <a:cs typeface="Times New Roman" panose="02020603050405020304" pitchFamily="18" charset="0"/>
                        </a:rPr>
                        <a:t> </a:t>
                      </a:r>
                      <a:r>
                        <a:rPr lang="en-US" sz="1500" b="1">
                          <a:effectLst/>
                          <a:latin typeface="Calibri" panose="020F0502020204030204" pitchFamily="34" charset="0"/>
                          <a:ea typeface="Calibri" panose="020F0502020204030204" pitchFamily="34" charset="0"/>
                          <a:cs typeface="Times New Roman" panose="02020603050405020304" pitchFamily="18" charset="0"/>
                        </a:rPr>
                        <a:t>B</a:t>
                      </a:r>
                      <a:r>
                        <a:rPr lang="en-US" sz="1500" b="1" spc="105">
                          <a:effectLst/>
                          <a:latin typeface="Calibri" panose="020F0502020204030204" pitchFamily="34" charset="0"/>
                          <a:ea typeface="Calibri" panose="020F0502020204030204" pitchFamily="34" charset="0"/>
                          <a:cs typeface="Times New Roman" panose="02020603050405020304" pitchFamily="18" charset="0"/>
                        </a:rPr>
                        <a:t> </a:t>
                      </a:r>
                      <a:r>
                        <a:rPr lang="en-US" sz="1500" b="1">
                          <a:effectLst/>
                          <a:latin typeface="Calibri" panose="020F0502020204030204" pitchFamily="34" charset="0"/>
                          <a:ea typeface="Calibri" panose="020F0502020204030204" pitchFamily="34" charset="0"/>
                          <a:cs typeface="Times New Roman" panose="02020603050405020304" pitchFamily="18" charset="0"/>
                        </a:rPr>
                        <a:t>–</a:t>
                      </a:r>
                      <a:r>
                        <a:rPr lang="en-US" sz="1500" b="1" spc="60">
                          <a:effectLst/>
                          <a:latin typeface="Calibri" panose="020F0502020204030204" pitchFamily="34" charset="0"/>
                          <a:ea typeface="Calibri" panose="020F0502020204030204" pitchFamily="34" charset="0"/>
                          <a:cs typeface="Times New Roman" panose="02020603050405020304" pitchFamily="18" charset="0"/>
                        </a:rPr>
                        <a:t> </a:t>
                      </a:r>
                      <a:r>
                        <a:rPr lang="en-US" sz="1500" b="1">
                          <a:effectLst/>
                          <a:latin typeface="Calibri" panose="020F0502020204030204" pitchFamily="34" charset="0"/>
                          <a:ea typeface="Calibri" panose="020F0502020204030204" pitchFamily="34" charset="0"/>
                          <a:cs typeface="Times New Roman" panose="02020603050405020304" pitchFamily="18" charset="0"/>
                        </a:rPr>
                        <a:t>Required</a:t>
                      </a:r>
                      <a:r>
                        <a:rPr lang="en-US" sz="1500" b="1" spc="85">
                          <a:effectLst/>
                          <a:latin typeface="Calibri" panose="020F0502020204030204" pitchFamily="34" charset="0"/>
                          <a:ea typeface="Calibri" panose="020F0502020204030204" pitchFamily="34" charset="0"/>
                          <a:cs typeface="Times New Roman" panose="02020603050405020304" pitchFamily="18" charset="0"/>
                        </a:rPr>
                        <a:t> </a:t>
                      </a:r>
                      <a:r>
                        <a:rPr lang="en-US" sz="1500">
                          <a:effectLst/>
                          <a:latin typeface="Calibri" panose="020F0502020204030204" pitchFamily="34" charset="0"/>
                          <a:ea typeface="Calibri" panose="020F0502020204030204" pitchFamily="34" charset="0"/>
                          <a:cs typeface="Times New Roman" panose="02020603050405020304" pitchFamily="18" charset="0"/>
                        </a:rPr>
                        <a:t>by</a:t>
                      </a:r>
                      <a:r>
                        <a:rPr lang="en-US" sz="1500" spc="50">
                          <a:effectLst/>
                          <a:latin typeface="Calibri" panose="020F0502020204030204" pitchFamily="34" charset="0"/>
                          <a:ea typeface="Calibri" panose="020F0502020204030204" pitchFamily="34" charset="0"/>
                          <a:cs typeface="Times New Roman" panose="02020603050405020304" pitchFamily="18" charset="0"/>
                        </a:rPr>
                        <a:t> </a:t>
                      </a:r>
                      <a:r>
                        <a:rPr lang="en-US" sz="1500" spc="-10">
                          <a:effectLst/>
                          <a:latin typeface="Calibri" panose="020F0502020204030204" pitchFamily="34" charset="0"/>
                          <a:ea typeface="Calibri" panose="020F0502020204030204" pitchFamily="34" charset="0"/>
                          <a:cs typeface="Times New Roman" panose="02020603050405020304" pitchFamily="18" charset="0"/>
                        </a:rPr>
                        <a:t>Policy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10"/>
                        </a:spcBef>
                        <a:spcAft>
                          <a:spcPts val="0"/>
                        </a:spcAft>
                      </a:pPr>
                      <a:r>
                        <a:rPr lang="en-US" sz="1500" b="1" spc="-1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8195961"/>
                  </a:ext>
                </a:extLst>
              </a:tr>
              <a:tr h="1388398">
                <a:tc>
                  <a:txBody>
                    <a:bodyPr/>
                    <a:lstStyle/>
                    <a:p>
                      <a:pPr marL="69215" marR="0">
                        <a:spcBef>
                          <a:spcPts val="25"/>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Planning/Comprehensive</a:t>
                      </a:r>
                      <a:r>
                        <a:rPr lang="en-US" sz="1500" b="1" spc="285">
                          <a:effectLst/>
                          <a:latin typeface="Calibri" panose="020F0502020204030204" pitchFamily="34" charset="0"/>
                          <a:ea typeface="Calibri" panose="020F0502020204030204" pitchFamily="34" charset="0"/>
                          <a:cs typeface="Times New Roman" panose="02020603050405020304" pitchFamily="18" charset="0"/>
                        </a:rPr>
                        <a:t> </a:t>
                      </a:r>
                      <a:r>
                        <a:rPr lang="en-US" sz="1500" b="1" spc="-20">
                          <a:effectLst/>
                          <a:latin typeface="Calibri" panose="020F0502020204030204" pitchFamily="34" charset="0"/>
                          <a:ea typeface="Calibri" panose="020F0502020204030204" pitchFamily="34" charset="0"/>
                          <a:cs typeface="Times New Roman" panose="02020603050405020304" pitchFamily="18" charset="0"/>
                        </a:rPr>
                        <a:t>Plan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175260">
                        <a:lnSpc>
                          <a:spcPct val="101000"/>
                        </a:lnSpc>
                        <a:spcBef>
                          <a:spcPts val="25"/>
                        </a:spcBef>
                        <a:spcAft>
                          <a:spcPts val="0"/>
                        </a:spcAf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Part A – Planning Council Prioritizes Allocation of Funds &amp; Comprehensive Plan Required Part B – Comprehensive Plan </a:t>
                      </a:r>
                      <a:r>
                        <a:rPr lang="en-US" sz="1500" b="1" spc="-10" dirty="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25"/>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Not</a:t>
                      </a:r>
                      <a:r>
                        <a:rPr lang="en-US" sz="1500" b="1" spc="45">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036809"/>
                  </a:ext>
                </a:extLst>
              </a:tr>
              <a:tr h="562117">
                <a:tc>
                  <a:txBody>
                    <a:bodyPr/>
                    <a:lstStyle/>
                    <a:p>
                      <a:pPr marL="69215" marR="0">
                        <a:spcBef>
                          <a:spcPts val="45"/>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Community</a:t>
                      </a:r>
                      <a:r>
                        <a:rPr lang="en-US" sz="1500" b="1" spc="240">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a:effectLst/>
                          <a:latin typeface="Calibri" panose="020F0502020204030204" pitchFamily="34" charset="0"/>
                          <a:ea typeface="Calibri" panose="020F0502020204030204" pitchFamily="34" charset="0"/>
                          <a:cs typeface="Times New Roman" panose="02020603050405020304" pitchFamily="18" charset="0"/>
                        </a:rPr>
                        <a:t>Engagement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0">
                        <a:spcBef>
                          <a:spcPts val="45"/>
                        </a:spcBef>
                        <a:spcAft>
                          <a:spcPts val="0"/>
                        </a:spcAft>
                      </a:pPr>
                      <a:r>
                        <a:rPr lang="en-US" sz="1500" b="1" spc="-10">
                          <a:effectLst/>
                          <a:latin typeface="Calibri" panose="020F0502020204030204" pitchFamily="34" charset="0"/>
                          <a:ea typeface="Calibri" panose="020F0502020204030204" pitchFamily="34" charset="0"/>
                          <a:cs typeface="Times New Roman" panose="02020603050405020304" pitchFamily="18" charset="0"/>
                        </a:rPr>
                        <a:t>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660" marR="0">
                        <a:spcBef>
                          <a:spcPts val="45"/>
                        </a:spcBef>
                        <a:spcAft>
                          <a:spcPts val="0"/>
                        </a:spcAft>
                      </a:pPr>
                      <a:r>
                        <a:rPr lang="en-US" sz="1500" b="1" spc="-10" dirty="0">
                          <a:effectLst/>
                          <a:latin typeface="Calibri" panose="020F0502020204030204" pitchFamily="34" charset="0"/>
                          <a:ea typeface="Calibri" panose="020F0502020204030204" pitchFamily="34" charset="0"/>
                          <a:cs typeface="Times New Roman" panose="02020603050405020304" pitchFamily="18" charset="0"/>
                        </a:rPr>
                        <a:t>Expected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5423889"/>
                  </a:ext>
                </a:extLst>
              </a:tr>
              <a:tr h="698499">
                <a:tc>
                  <a:txBody>
                    <a:bodyPr/>
                    <a:lstStyle/>
                    <a:p>
                      <a:pPr marL="69215" marR="0">
                        <a:spcBef>
                          <a:spcPts val="50"/>
                        </a:spcBef>
                        <a:spcAft>
                          <a:spcPts val="0"/>
                        </a:spcAft>
                      </a:pPr>
                      <a:r>
                        <a:rPr lang="en-US" sz="1500" b="1">
                          <a:effectLst/>
                          <a:latin typeface="Calibri" panose="020F0502020204030204" pitchFamily="34" charset="0"/>
                          <a:ea typeface="Calibri" panose="020F0502020204030204" pitchFamily="34" charset="0"/>
                          <a:cs typeface="Times New Roman" panose="02020603050405020304" pitchFamily="18" charset="0"/>
                        </a:rPr>
                        <a:t>Program</a:t>
                      </a:r>
                      <a:r>
                        <a:rPr lang="en-US" sz="1500" b="1" spc="135">
                          <a:effectLst/>
                          <a:latin typeface="Calibri" panose="020F0502020204030204" pitchFamily="34" charset="0"/>
                          <a:ea typeface="Calibri" panose="020F0502020204030204" pitchFamily="34" charset="0"/>
                          <a:cs typeface="Times New Roman" panose="02020603050405020304" pitchFamily="18" charset="0"/>
                        </a:rPr>
                        <a:t> </a:t>
                      </a:r>
                      <a:r>
                        <a:rPr lang="en-US" sz="1500" b="1" spc="-10">
                          <a:effectLst/>
                          <a:latin typeface="Calibri" panose="020F0502020204030204" pitchFamily="34" charset="0"/>
                          <a:ea typeface="Calibri" panose="020F0502020204030204" pitchFamily="34" charset="0"/>
                          <a:cs typeface="Times New Roman" panose="02020603050405020304" pitchFamily="18" charset="0"/>
                        </a:rPr>
                        <a:t>Income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0">
                        <a:lnSpc>
                          <a:spcPct val="102000"/>
                        </a:lnSpc>
                        <a:spcBef>
                          <a:spcPts val="50"/>
                        </a:spcBef>
                        <a:spcAft>
                          <a:spcPts val="0"/>
                        </a:spcAft>
                      </a:pPr>
                      <a:r>
                        <a:rPr lang="en-US"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the purposes</a:t>
                      </a:r>
                      <a:r>
                        <a:rPr lang="en-US" sz="1500" spc="-1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under which the award was made; additive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E6B5"/>
                    </a:solidFill>
                  </a:tcPr>
                </a:tc>
                <a:tc>
                  <a:txBody>
                    <a:bodyPr/>
                    <a:lstStyle/>
                    <a:p>
                      <a:pPr marL="73660" marR="0">
                        <a:lnSpc>
                          <a:spcPct val="102000"/>
                        </a:lnSpc>
                        <a:spcBef>
                          <a:spcPts val="50"/>
                        </a:spcBef>
                        <a:spcAft>
                          <a:spcPts val="0"/>
                        </a:spcAft>
                      </a:pPr>
                      <a:r>
                        <a:rPr lang="en-US"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Used for approved</a:t>
                      </a:r>
                      <a:r>
                        <a:rPr lang="en-US" sz="1500" spc="-5"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project related activities; additive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DFEB"/>
                    </a:solidFill>
                  </a:tcPr>
                </a:tc>
                <a:extLst>
                  <a:ext uri="{0D108BD9-81ED-4DB2-BD59-A6C34878D82A}">
                    <a16:rowId xmlns:a16="http://schemas.microsoft.com/office/drawing/2014/main" val="1050638841"/>
                  </a:ext>
                </a:extLst>
              </a:tr>
            </a:tbl>
          </a:graphicData>
        </a:graphic>
      </p:graphicFrame>
      <p:sp>
        <p:nvSpPr>
          <p:cNvPr id="7" name="Oval 6">
            <a:extLst>
              <a:ext uri="{FF2B5EF4-FFF2-40B4-BE49-F238E27FC236}">
                <a16:creationId xmlns:a16="http://schemas.microsoft.com/office/drawing/2014/main" id="{3073B515-AA42-508A-0B9B-E91EE1CC756C}"/>
              </a:ext>
            </a:extLst>
          </p:cNvPr>
          <p:cNvSpPr/>
          <p:nvPr/>
        </p:nvSpPr>
        <p:spPr>
          <a:xfrm>
            <a:off x="7467600" y="3017520"/>
            <a:ext cx="13716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B53C53E6-0FEA-80E5-96FE-EC46C88B2613}"/>
              </a:ext>
            </a:extLst>
          </p:cNvPr>
          <p:cNvSpPr/>
          <p:nvPr/>
        </p:nvSpPr>
        <p:spPr>
          <a:xfrm>
            <a:off x="7434943" y="4406741"/>
            <a:ext cx="13716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4325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 y="0"/>
            <a:ext cx="11887200" cy="1066800"/>
          </a:xfrm>
        </p:spPr>
        <p:txBody>
          <a:bodyPr/>
          <a:lstStyle/>
          <a:p>
            <a:r>
              <a:rPr lang="en-US" dirty="0"/>
              <a:t>EHE Initiative &amp; Ryan White HIV/AIDS Program Services</a:t>
            </a:r>
          </a:p>
        </p:txBody>
      </p:sp>
      <p:sp>
        <p:nvSpPr>
          <p:cNvPr id="3" name="Content Placeholder 2"/>
          <p:cNvSpPr>
            <a:spLocks noGrp="1"/>
          </p:cNvSpPr>
          <p:nvPr>
            <p:ph sz="half" idx="1"/>
          </p:nvPr>
        </p:nvSpPr>
        <p:spPr>
          <a:xfrm>
            <a:off x="6400800" y="1428905"/>
            <a:ext cx="5410200" cy="4999346"/>
          </a:xfrm>
        </p:spPr>
        <p:txBody>
          <a:bodyPr>
            <a:normAutofit/>
          </a:bodyPr>
          <a:lstStyle/>
          <a:p>
            <a:r>
              <a:rPr lang="en-US" sz="2600" b="1" dirty="0"/>
              <a:t>Ryan White HIV/AIDS Program (RWHAP) Services</a:t>
            </a:r>
          </a:p>
          <a:p>
            <a:pPr marL="914400" lvl="1" indent="-457200"/>
            <a:r>
              <a:rPr lang="en-US" sz="2200" dirty="0"/>
              <a:t>Costs associated with the provision of core medical and support services to initiative eligible clients.</a:t>
            </a:r>
          </a:p>
          <a:p>
            <a:pPr marL="914400" lvl="1" indent="-457200"/>
            <a:r>
              <a:rPr lang="en-US" sz="2200" dirty="0"/>
              <a:t>Services must relate to HIV diagnosis, care, and support, and follow established clinical practice standards consistent with HHS HIV treatment guidelines.</a:t>
            </a:r>
          </a:p>
          <a:p>
            <a:pPr marL="914400" lvl="1" indent="-457200"/>
            <a:r>
              <a:rPr lang="en-US" sz="2200" u="sng" dirty="0"/>
              <a:t>Must comply with PCN 16-02.</a:t>
            </a:r>
          </a:p>
        </p:txBody>
      </p:sp>
      <p:sp>
        <p:nvSpPr>
          <p:cNvPr id="5" name="Content Placeholder 4"/>
          <p:cNvSpPr>
            <a:spLocks noGrp="1"/>
          </p:cNvSpPr>
          <p:nvPr>
            <p:ph sz="half" idx="2"/>
          </p:nvPr>
        </p:nvSpPr>
        <p:spPr>
          <a:xfrm>
            <a:off x="381000" y="1409854"/>
            <a:ext cx="6019800" cy="4838545"/>
          </a:xfrm>
        </p:spPr>
        <p:txBody>
          <a:bodyPr>
            <a:noAutofit/>
          </a:bodyPr>
          <a:lstStyle/>
          <a:p>
            <a:r>
              <a:rPr lang="en-US" sz="2600" b="1" dirty="0"/>
              <a:t>Initiative Services</a:t>
            </a:r>
          </a:p>
          <a:p>
            <a:pPr marL="800100" lvl="1" indent="-457200"/>
            <a:r>
              <a:rPr lang="en-US" sz="2200" dirty="0"/>
              <a:t>Costs associated with a broader approach  to addressing HIV in the community        than exists in services authorized by the RWHAP legislation.</a:t>
            </a:r>
          </a:p>
          <a:p>
            <a:pPr marL="800100" lvl="1" indent="-457200"/>
            <a:r>
              <a:rPr lang="en-US" sz="2200" dirty="0"/>
              <a:t>Initiative services (e.g., linkage to care) are services and activities that </a:t>
            </a:r>
            <a:r>
              <a:rPr lang="en-US" sz="2200" u="sng" dirty="0"/>
              <a:t>do not fit neatly within the RWHAP service categories.</a:t>
            </a:r>
          </a:p>
          <a:p>
            <a:pPr marL="800100" lvl="1" indent="-457200"/>
            <a:r>
              <a:rPr lang="en-US" sz="2200" dirty="0"/>
              <a:t>These services may be innovative and creative with a focus on ending the HIV epidemic. </a:t>
            </a:r>
          </a:p>
          <a:p>
            <a:pPr marL="800100" lvl="1" indent="-457200"/>
            <a:r>
              <a:rPr lang="en-US" sz="2200" dirty="0"/>
              <a:t>In some instances, prior approval is needed.</a:t>
            </a:r>
          </a:p>
        </p:txBody>
      </p:sp>
      <p:sp>
        <p:nvSpPr>
          <p:cNvPr id="4" name="Slide Number Placeholder 3"/>
          <p:cNvSpPr>
            <a:spLocks noGrp="1"/>
          </p:cNvSpPr>
          <p:nvPr>
            <p:ph type="sldNum" sz="quarter" idx="12"/>
          </p:nvPr>
        </p:nvSpPr>
        <p:spPr/>
        <p:txBody>
          <a:bodyPr/>
          <a:lstStyle/>
          <a:p>
            <a:fld id="{F9ECA865-404D-4A57-9AC1-FD3038CC100D}" type="slidenum">
              <a:rPr lang="en-US" smtClean="0"/>
              <a:pPr/>
              <a:t>16</a:t>
            </a:fld>
            <a:endParaRPr lang="en-US" dirty="0"/>
          </a:p>
        </p:txBody>
      </p:sp>
    </p:spTree>
    <p:extLst>
      <p:ext uri="{BB962C8B-B14F-4D97-AF65-F5344CB8AC3E}">
        <p14:creationId xmlns:p14="http://schemas.microsoft.com/office/powerpoint/2010/main" val="4237929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EHE Infrastructure</a:t>
            </a:r>
          </a:p>
        </p:txBody>
      </p:sp>
      <p:sp>
        <p:nvSpPr>
          <p:cNvPr id="3" name="Content Placeholder 2"/>
          <p:cNvSpPr>
            <a:spLocks noGrp="1"/>
          </p:cNvSpPr>
          <p:nvPr>
            <p:ph idx="1"/>
          </p:nvPr>
        </p:nvSpPr>
        <p:spPr>
          <a:xfrm>
            <a:off x="457200" y="1447800"/>
            <a:ext cx="11353800" cy="4351338"/>
          </a:xfrm>
        </p:spPr>
        <p:txBody>
          <a:bodyPr>
            <a:normAutofit/>
          </a:bodyPr>
          <a:lstStyle/>
          <a:p>
            <a:r>
              <a:rPr lang="en-US" sz="2800" b="1" dirty="0"/>
              <a:t>Infrastructure</a:t>
            </a:r>
          </a:p>
          <a:p>
            <a:pPr marL="914400" lvl="1" indent="-457200"/>
            <a:r>
              <a:rPr lang="en-US" sz="2600" dirty="0"/>
              <a:t>Costs associated with the </a:t>
            </a:r>
            <a:r>
              <a:rPr lang="en-US" sz="2600" u="sng" dirty="0"/>
              <a:t>development and expansion of data systems</a:t>
            </a:r>
            <a:r>
              <a:rPr lang="en-US" sz="2600" dirty="0"/>
              <a:t>. </a:t>
            </a:r>
          </a:p>
          <a:p>
            <a:pPr marL="1316736" lvl="2" indent="-457200"/>
            <a:r>
              <a:rPr lang="en-US" sz="2400" dirty="0"/>
              <a:t>Infrastructure may include technical assistance on the type, design, and building of new data systems, bridging existing systems to achieve data integration, improving data entry to decrease burden and increase accuracy, training of staff and providers on collecting and using data, and employing experts to provide accurate and in-depth data analysis.</a:t>
            </a:r>
          </a:p>
          <a:p>
            <a:pPr marL="914400" lvl="1" indent="-457200"/>
            <a:r>
              <a:rPr lang="en-US" sz="2600" u="sng" dirty="0"/>
              <a:t>Note</a:t>
            </a:r>
            <a:r>
              <a:rPr lang="en-US" sz="2600" dirty="0"/>
              <a:t>: There is no spending limit on infrastructure. </a:t>
            </a:r>
          </a:p>
        </p:txBody>
      </p:sp>
      <p:sp>
        <p:nvSpPr>
          <p:cNvPr id="6" name="Text Placeholder 5"/>
          <p:cNvSpPr>
            <a:spLocks noGrp="1"/>
          </p:cNvSpPr>
          <p:nvPr>
            <p:ph type="body" sz="quarter" idx="13"/>
          </p:nvPr>
        </p:nvSpPr>
        <p:spPr/>
        <p:txBody>
          <a:bodyPr/>
          <a:lstStyle/>
          <a:p>
            <a:endParaRPr lang="en-US" dirty="0"/>
          </a:p>
        </p:txBody>
      </p:sp>
      <p:sp>
        <p:nvSpPr>
          <p:cNvPr id="4" name="Slide Number Placeholder 3"/>
          <p:cNvSpPr>
            <a:spLocks noGrp="1"/>
          </p:cNvSpPr>
          <p:nvPr>
            <p:ph type="sldNum" sz="quarter" idx="12"/>
          </p:nvPr>
        </p:nvSpPr>
        <p:spPr/>
        <p:txBody>
          <a:bodyPr/>
          <a:lstStyle/>
          <a:p>
            <a:fld id="{F9ECA865-404D-4A57-9AC1-FD3038CC100D}" type="slidenum">
              <a:rPr lang="en-US" smtClean="0"/>
              <a:pPr/>
              <a:t>17</a:t>
            </a:fld>
            <a:endParaRPr lang="en-US" dirty="0"/>
          </a:p>
        </p:txBody>
      </p:sp>
    </p:spTree>
    <p:extLst>
      <p:ext uri="{BB962C8B-B14F-4D97-AF65-F5344CB8AC3E}">
        <p14:creationId xmlns:p14="http://schemas.microsoft.com/office/powerpoint/2010/main" val="1941425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4034"/>
            <a:ext cx="10515600" cy="1066800"/>
          </a:xfrm>
        </p:spPr>
        <p:txBody>
          <a:bodyPr>
            <a:normAutofit/>
          </a:bodyPr>
          <a:lstStyle/>
          <a:p>
            <a:r>
              <a:rPr lang="en-US" dirty="0"/>
              <a:t>EHE Administration and Planning &amp; Evaluation</a:t>
            </a:r>
            <a:endParaRPr lang="en-US" sz="3100" dirty="0"/>
          </a:p>
        </p:txBody>
      </p:sp>
      <p:sp>
        <p:nvSpPr>
          <p:cNvPr id="3" name="Content Placeholder 2"/>
          <p:cNvSpPr>
            <a:spLocks noGrp="1"/>
          </p:cNvSpPr>
          <p:nvPr>
            <p:ph sz="half" idx="1"/>
          </p:nvPr>
        </p:nvSpPr>
        <p:spPr>
          <a:xfrm>
            <a:off x="514350" y="1260256"/>
            <a:ext cx="5486400" cy="4999346"/>
          </a:xfrm>
        </p:spPr>
        <p:txBody>
          <a:bodyPr>
            <a:normAutofit fontScale="92500"/>
          </a:bodyPr>
          <a:lstStyle/>
          <a:p>
            <a:r>
              <a:rPr lang="en-US" sz="2600" b="1" dirty="0"/>
              <a:t>Administration - </a:t>
            </a:r>
            <a:r>
              <a:rPr lang="en-US" sz="2400" dirty="0"/>
              <a:t>Costs associated with the administration of the initiative cooperative agreement. </a:t>
            </a:r>
          </a:p>
          <a:p>
            <a:pPr marL="514350" lvl="1" indent="-228600"/>
            <a:r>
              <a:rPr lang="en-US" sz="2400" b="1" u="sng" dirty="0"/>
              <a:t>No more than 10 percent </a:t>
            </a:r>
            <a:r>
              <a:rPr lang="en-US" sz="2400" dirty="0"/>
              <a:t>of the initiative budget can be spent on administrative </a:t>
            </a:r>
            <a:r>
              <a:rPr lang="en-US" sz="2400" dirty="0">
                <a:solidFill>
                  <a:schemeClr val="accent1">
                    <a:lumMod val="75000"/>
                  </a:schemeClr>
                </a:solidFill>
              </a:rPr>
              <a:t>costs, including indirect </a:t>
            </a:r>
            <a:r>
              <a:rPr lang="en-US" sz="2400" dirty="0"/>
              <a:t>costs.  </a:t>
            </a:r>
          </a:p>
          <a:p>
            <a:pPr marL="514350" lvl="1" indent="-228600"/>
            <a:r>
              <a:rPr lang="en-US" sz="2400" dirty="0"/>
              <a:t>Staff activities that are administrative in nature allocated to administrative costs. </a:t>
            </a:r>
          </a:p>
          <a:p>
            <a:pPr marL="514350" lvl="1" indent="-228600"/>
            <a:r>
              <a:rPr lang="en-US" sz="2400" dirty="0"/>
              <a:t>The aggregate total of administrative expenditures for </a:t>
            </a:r>
            <a:r>
              <a:rPr lang="en-US" sz="2400" u="sng" dirty="0"/>
              <a:t>subrecipients</a:t>
            </a:r>
            <a:r>
              <a:rPr lang="en-US" sz="2400" dirty="0"/>
              <a:t>, including indirect costs, </a:t>
            </a:r>
            <a:r>
              <a:rPr lang="en-US" sz="2400" b="1" u="sng" dirty="0"/>
              <a:t>may not exceed 10 percent of the aggregate amount of all subawards</a:t>
            </a:r>
            <a:r>
              <a:rPr lang="en-US" sz="2400" dirty="0"/>
              <a:t>.</a:t>
            </a:r>
          </a:p>
        </p:txBody>
      </p:sp>
      <p:sp>
        <p:nvSpPr>
          <p:cNvPr id="5" name="Content Placeholder 4"/>
          <p:cNvSpPr>
            <a:spLocks noGrp="1"/>
          </p:cNvSpPr>
          <p:nvPr>
            <p:ph sz="half" idx="2"/>
          </p:nvPr>
        </p:nvSpPr>
        <p:spPr>
          <a:xfrm>
            <a:off x="6000750" y="1296878"/>
            <a:ext cx="5867400" cy="2667000"/>
          </a:xfrm>
        </p:spPr>
        <p:txBody>
          <a:bodyPr>
            <a:noAutofit/>
          </a:bodyPr>
          <a:lstStyle/>
          <a:p>
            <a:r>
              <a:rPr lang="en-US" sz="2400" b="1" dirty="0"/>
              <a:t>Planning and Evaluation - </a:t>
            </a:r>
            <a:r>
              <a:rPr lang="en-US" sz="2200" dirty="0"/>
              <a:t>Costs associated with stakeholder engagement and process and outcome evaluation activities. </a:t>
            </a:r>
          </a:p>
          <a:p>
            <a:pPr marL="685800" lvl="1" indent="-285750"/>
            <a:r>
              <a:rPr lang="en-US" sz="2200" b="1" u="sng" dirty="0"/>
              <a:t>No more than 10 percent </a:t>
            </a:r>
            <a:r>
              <a:rPr lang="en-US" sz="2200" dirty="0"/>
              <a:t>of the initiative budget can be spent on planning and evaluation costs.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ECA865-404D-4A57-9AC1-FD3038CC100D}" type="slidenum">
              <a:rPr kumimoji="0" lang="en-US" sz="1600" b="1"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6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extBox 5"/>
          <p:cNvSpPr txBox="1"/>
          <p:nvPr/>
        </p:nvSpPr>
        <p:spPr>
          <a:xfrm>
            <a:off x="6438900" y="4089922"/>
            <a:ext cx="5295900" cy="1200329"/>
          </a:xfrm>
          <a:prstGeom prst="rect">
            <a:avLst/>
          </a:prstGeom>
          <a:noFill/>
          <a:ln w="50800">
            <a:solidFill>
              <a:schemeClr val="accent2"/>
            </a:solidFill>
          </a:ln>
        </p:spPr>
        <p:txBody>
          <a:bodyPr wrap="square" rtlCol="0">
            <a:spAutoFit/>
          </a:bodyPr>
          <a:lstStyle/>
          <a:p>
            <a:pPr>
              <a:spcBef>
                <a:spcPts val="480"/>
              </a:spcBef>
              <a:buClr>
                <a:srgbClr val="0F4D7B"/>
              </a:buClr>
            </a:pPr>
            <a:r>
              <a:rPr lang="en-US" sz="2400" b="1" i="1" dirty="0">
                <a:solidFill>
                  <a:srgbClr val="0F4D7B"/>
                </a:solidFill>
              </a:rPr>
              <a:t>NOTE: Administration and planning &amp; evaluation costs, combined, </a:t>
            </a:r>
            <a:r>
              <a:rPr lang="en-US" sz="2400" b="1" i="1" dirty="0">
                <a:solidFill>
                  <a:srgbClr val="FF0000"/>
                </a:solidFill>
              </a:rPr>
              <a:t>cannot</a:t>
            </a:r>
            <a:r>
              <a:rPr lang="en-US" sz="2400" b="1" i="1" dirty="0">
                <a:solidFill>
                  <a:srgbClr val="0F4D7B"/>
                </a:solidFill>
              </a:rPr>
              <a:t> exceed 15 percent of the total award. </a:t>
            </a:r>
          </a:p>
        </p:txBody>
      </p:sp>
    </p:spTree>
    <p:extLst>
      <p:ext uri="{BB962C8B-B14F-4D97-AF65-F5344CB8AC3E}">
        <p14:creationId xmlns:p14="http://schemas.microsoft.com/office/powerpoint/2010/main" val="211128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EHE Clinical Quality Management</a:t>
            </a:r>
          </a:p>
        </p:txBody>
      </p:sp>
      <p:sp>
        <p:nvSpPr>
          <p:cNvPr id="6" name="Content Placeholder 5"/>
          <p:cNvSpPr>
            <a:spLocks noGrp="1"/>
          </p:cNvSpPr>
          <p:nvPr>
            <p:ph idx="1"/>
          </p:nvPr>
        </p:nvSpPr>
        <p:spPr>
          <a:xfrm>
            <a:off x="342900" y="1200151"/>
            <a:ext cx="11506200" cy="5234940"/>
          </a:xfrm>
        </p:spPr>
        <p:txBody>
          <a:bodyPr>
            <a:normAutofit fontScale="92500"/>
          </a:bodyPr>
          <a:lstStyle/>
          <a:p>
            <a:r>
              <a:rPr lang="en-US" sz="2600" b="1" dirty="0"/>
              <a:t>Clinical Quality Management (CQM)</a:t>
            </a:r>
          </a:p>
          <a:p>
            <a:pPr lvl="1"/>
            <a:r>
              <a:rPr lang="en-US" sz="2400" dirty="0"/>
              <a:t>EHE recipients are not required to fund CQM.</a:t>
            </a:r>
          </a:p>
          <a:p>
            <a:pPr lvl="1"/>
            <a:r>
              <a:rPr lang="en-US" sz="2400" dirty="0"/>
              <a:t>CQM is used to assess the extent to which services are consistent with the current HHS guidelines for the treatment of HIV and to develop strategies to improve access to and quality of services.</a:t>
            </a:r>
          </a:p>
          <a:p>
            <a:pPr lvl="1"/>
            <a:r>
              <a:rPr lang="en-US" sz="2400" dirty="0"/>
              <a:t>Please note the difference between quality improvement, quality assurance, and what is considered to be grants administration activities when allocating funds to CQM:</a:t>
            </a:r>
          </a:p>
          <a:p>
            <a:pPr lvl="2"/>
            <a:r>
              <a:rPr lang="en-US" sz="2400" b="1" dirty="0"/>
              <a:t>Quality improvement </a:t>
            </a:r>
            <a:r>
              <a:rPr lang="en-US" sz="2400" dirty="0"/>
              <a:t>- developing and implementing activities to improve care, health outcomes, and satisfaction. Costs can be allocated to the CQM cost category.</a:t>
            </a:r>
          </a:p>
          <a:p>
            <a:pPr lvl="2">
              <a:buFont typeface="Calibri" panose="020F0502020204030204" pitchFamily="34" charset="0"/>
              <a:buChar char="X"/>
            </a:pPr>
            <a:r>
              <a:rPr lang="en-US" sz="2400" b="1" dirty="0"/>
              <a:t>Quality assurance - </a:t>
            </a:r>
            <a:r>
              <a:rPr lang="en-US" sz="2400" dirty="0"/>
              <a:t>part of a larger grants administration function and informs the CQM program. Considered administrative and costs cannot be allocated to CQM. </a:t>
            </a:r>
          </a:p>
          <a:p>
            <a:pPr lvl="1"/>
            <a:r>
              <a:rPr lang="en-US" sz="2400" dirty="0"/>
              <a:t>See Policy Clarification Notice 15-02: Clinical Quality Management or your EHE project officer.</a:t>
            </a:r>
          </a:p>
          <a:p>
            <a:pPr marL="457200" lvl="1" indent="0">
              <a:buNone/>
            </a:pPr>
            <a:r>
              <a:rPr lang="en-US" sz="2400" b="1" dirty="0"/>
              <a:t>       </a:t>
            </a:r>
            <a:endParaRPr lang="en-US" sz="2600" dirty="0"/>
          </a:p>
        </p:txBody>
      </p:sp>
      <p:sp>
        <p:nvSpPr>
          <p:cNvPr id="5" name="Slide Number Placeholder 4"/>
          <p:cNvSpPr>
            <a:spLocks noGrp="1"/>
          </p:cNvSpPr>
          <p:nvPr>
            <p:ph type="sldNum" sz="quarter" idx="12"/>
          </p:nvPr>
        </p:nvSpPr>
        <p:spPr/>
        <p:txBody>
          <a:bodyPr/>
          <a:lstStyle/>
          <a:p>
            <a:fld id="{F9ECA865-404D-4A57-9AC1-FD3038CC100D}" type="slidenum">
              <a:rPr lang="en-US" smtClean="0"/>
              <a:pPr/>
              <a:t>19</a:t>
            </a:fld>
            <a:endParaRPr lang="en-US" dirty="0"/>
          </a:p>
        </p:txBody>
      </p:sp>
      <p:sp>
        <p:nvSpPr>
          <p:cNvPr id="7" name="TextBox 6"/>
          <p:cNvSpPr txBox="1"/>
          <p:nvPr/>
        </p:nvSpPr>
        <p:spPr>
          <a:xfrm>
            <a:off x="2490216" y="5870854"/>
            <a:ext cx="6781800" cy="430887"/>
          </a:xfrm>
          <a:prstGeom prst="rect">
            <a:avLst/>
          </a:prstGeom>
          <a:noFill/>
          <a:ln w="50800">
            <a:solidFill>
              <a:schemeClr val="accent2"/>
            </a:solidFill>
          </a:ln>
        </p:spPr>
        <p:txBody>
          <a:bodyPr wrap="square" rtlCol="0">
            <a:spAutoFit/>
          </a:bodyPr>
          <a:lstStyle/>
          <a:p>
            <a:pPr>
              <a:spcBef>
                <a:spcPts val="480"/>
              </a:spcBef>
              <a:buClr>
                <a:srgbClr val="0F4D7B"/>
              </a:buClr>
            </a:pPr>
            <a:r>
              <a:rPr lang="en-US" sz="2200" b="1" i="1" dirty="0">
                <a:solidFill>
                  <a:srgbClr val="0F4D7B"/>
                </a:solidFill>
              </a:rPr>
              <a:t>NOTE: CQM cannot exceed 5 percent of the total award.</a:t>
            </a:r>
          </a:p>
        </p:txBody>
      </p:sp>
    </p:spTree>
    <p:extLst>
      <p:ext uri="{BB962C8B-B14F-4D97-AF65-F5344CB8AC3E}">
        <p14:creationId xmlns:p14="http://schemas.microsoft.com/office/powerpoint/2010/main" val="4169984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dirty="0"/>
              <a:t>HIV/AIDS Bureau Vision and Mission</a:t>
            </a:r>
          </a:p>
        </p:txBody>
      </p:sp>
      <p:sp>
        <p:nvSpPr>
          <p:cNvPr id="3" name="Content Placeholder 2"/>
          <p:cNvSpPr>
            <a:spLocks noGrp="1"/>
          </p:cNvSpPr>
          <p:nvPr>
            <p:ph idx="1"/>
          </p:nvPr>
        </p:nvSpPr>
        <p:spPr>
          <a:xfrm>
            <a:off x="762000" y="1828800"/>
            <a:ext cx="10515600" cy="4351338"/>
          </a:xfrm>
        </p:spPr>
        <p:txBody>
          <a:bodyPr/>
          <a:lstStyle/>
          <a:p>
            <a:pPr marL="0" indent="0" algn="ctr">
              <a:spcBef>
                <a:spcPct val="0"/>
              </a:spcBef>
              <a:buNone/>
            </a:pPr>
            <a:r>
              <a:rPr lang="en-US" altLang="en-US" sz="4000" b="1" dirty="0"/>
              <a:t>Vision</a:t>
            </a:r>
          </a:p>
          <a:p>
            <a:pPr marL="0" indent="0" algn="ctr">
              <a:buNone/>
            </a:pPr>
            <a:r>
              <a:rPr lang="en-US" dirty="0"/>
              <a:t>Optimal HIV care and treatment for all to end the HIV epidemic in the U.S.</a:t>
            </a:r>
          </a:p>
          <a:p>
            <a:pPr marL="0" indent="0" algn="ctr">
              <a:buNone/>
            </a:pPr>
            <a:endParaRPr lang="en-US" altLang="en-US" sz="2400" b="1" dirty="0"/>
          </a:p>
          <a:p>
            <a:pPr marL="0" indent="0" algn="ctr">
              <a:spcBef>
                <a:spcPct val="0"/>
              </a:spcBef>
              <a:buNone/>
            </a:pPr>
            <a:r>
              <a:rPr lang="en-US" altLang="en-US" sz="4000" b="1" dirty="0"/>
              <a:t>Mission</a:t>
            </a:r>
          </a:p>
          <a:p>
            <a:pPr marL="0" indent="0" algn="ctr">
              <a:buNone/>
            </a:pPr>
            <a:r>
              <a:rPr lang="en-US" dirty="0"/>
              <a:t>Provide leadership and resources to advance HIV care and treatment to improve health outcomes and reduce health disparities for people with HIV and affected communities.</a:t>
            </a:r>
          </a:p>
          <a:p>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F9ECA865-404D-4A57-9AC1-FD3038CC100D}" type="slidenum">
              <a:rPr lang="en-US" smtClean="0"/>
              <a:pPr/>
              <a:t>2</a:t>
            </a:fld>
            <a:endParaRPr lang="en-US" dirty="0"/>
          </a:p>
        </p:txBody>
      </p:sp>
    </p:spTree>
    <p:extLst>
      <p:ext uri="{BB962C8B-B14F-4D97-AF65-F5344CB8AC3E}">
        <p14:creationId xmlns:p14="http://schemas.microsoft.com/office/powerpoint/2010/main" val="600342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51942-EC03-AD68-8EBB-5E4FE3D633AE}"/>
              </a:ext>
            </a:extLst>
          </p:cNvPr>
          <p:cNvSpPr>
            <a:spLocks noGrp="1"/>
          </p:cNvSpPr>
          <p:nvPr>
            <p:ph type="title"/>
          </p:nvPr>
        </p:nvSpPr>
        <p:spPr/>
        <p:txBody>
          <a:bodyPr/>
          <a:lstStyle/>
          <a:p>
            <a:r>
              <a:rPr lang="en-US" dirty="0"/>
              <a:t>Cost Principles</a:t>
            </a:r>
          </a:p>
        </p:txBody>
      </p:sp>
      <p:sp>
        <p:nvSpPr>
          <p:cNvPr id="3" name="Content Placeholder 2">
            <a:extLst>
              <a:ext uri="{FF2B5EF4-FFF2-40B4-BE49-F238E27FC236}">
                <a16:creationId xmlns:a16="http://schemas.microsoft.com/office/drawing/2014/main" id="{BE1E37A2-D965-3312-6507-6FDBFA4B594C}"/>
              </a:ext>
            </a:extLst>
          </p:cNvPr>
          <p:cNvSpPr>
            <a:spLocks noGrp="1"/>
          </p:cNvSpPr>
          <p:nvPr>
            <p:ph idx="1"/>
          </p:nvPr>
        </p:nvSpPr>
        <p:spPr>
          <a:xfrm>
            <a:off x="381000" y="1177131"/>
            <a:ext cx="11506200" cy="947024"/>
          </a:xfrm>
        </p:spPr>
        <p:txBody>
          <a:bodyPr/>
          <a:lstStyle/>
          <a:p>
            <a:pPr marL="0" indent="0">
              <a:buNone/>
            </a:pPr>
            <a:r>
              <a:rPr lang="en-US" sz="2400" dirty="0"/>
              <a:t>Federal requirements flow down to the subrecipient level. The following cost principles apply to all federal awards:</a:t>
            </a:r>
            <a:endParaRPr lang="en-US" sz="2400" b="1" i="0" u="none" strike="noStrike" baseline="0" dirty="0"/>
          </a:p>
          <a:p>
            <a:endParaRPr lang="en-US" sz="1800" b="1" i="0" u="none" strike="noStrike" baseline="0" dirty="0">
              <a:latin typeface="Calibri" panose="020F050202020403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4E2296E1-495C-F7DE-8817-97495C616630}"/>
              </a:ext>
            </a:extLst>
          </p:cNvPr>
          <p:cNvSpPr>
            <a:spLocks noGrp="1"/>
          </p:cNvSpPr>
          <p:nvPr>
            <p:ph type="sldNum" sz="quarter" idx="12"/>
          </p:nvPr>
        </p:nvSpPr>
        <p:spPr/>
        <p:txBody>
          <a:bodyPr/>
          <a:lstStyle/>
          <a:p>
            <a:fld id="{F9ECA865-404D-4A57-9AC1-FD3038CC100D}" type="slidenum">
              <a:rPr lang="en-US" smtClean="0"/>
              <a:pPr/>
              <a:t>20</a:t>
            </a:fld>
            <a:endParaRPr lang="en-US" dirty="0"/>
          </a:p>
        </p:txBody>
      </p:sp>
      <p:pic>
        <p:nvPicPr>
          <p:cNvPr id="5" name="object 9">
            <a:extLst>
              <a:ext uri="{FF2B5EF4-FFF2-40B4-BE49-F238E27FC236}">
                <a16:creationId xmlns:a16="http://schemas.microsoft.com/office/drawing/2014/main" id="{1D949AC1-ACE5-862C-43E5-681A3C0C36C2}"/>
              </a:ext>
            </a:extLst>
          </p:cNvPr>
          <p:cNvPicPr/>
          <p:nvPr/>
        </p:nvPicPr>
        <p:blipFill>
          <a:blip r:embed="rId3" cstate="print"/>
          <a:stretch>
            <a:fillRect/>
          </a:stretch>
        </p:blipFill>
        <p:spPr>
          <a:xfrm>
            <a:off x="1066800" y="2124155"/>
            <a:ext cx="9372600" cy="3962400"/>
          </a:xfrm>
          <a:prstGeom prst="rect">
            <a:avLst/>
          </a:prstGeom>
        </p:spPr>
      </p:pic>
    </p:spTree>
    <p:extLst>
      <p:ext uri="{BB962C8B-B14F-4D97-AF65-F5344CB8AC3E}">
        <p14:creationId xmlns:p14="http://schemas.microsoft.com/office/powerpoint/2010/main" val="3099223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Unallowable Costs</a:t>
            </a:r>
          </a:p>
        </p:txBody>
      </p:sp>
      <p:sp>
        <p:nvSpPr>
          <p:cNvPr id="3" name="Content Placeholder 2"/>
          <p:cNvSpPr>
            <a:spLocks noGrp="1"/>
          </p:cNvSpPr>
          <p:nvPr>
            <p:ph idx="1"/>
          </p:nvPr>
        </p:nvSpPr>
        <p:spPr>
          <a:xfrm>
            <a:off x="685800" y="1318864"/>
            <a:ext cx="10896600" cy="5363876"/>
          </a:xfrm>
        </p:spPr>
        <p:txBody>
          <a:bodyPr>
            <a:normAutofit/>
          </a:bodyPr>
          <a:lstStyle/>
          <a:p>
            <a:r>
              <a:rPr lang="en-US" sz="2400" dirty="0"/>
              <a:t>Ensure that the EHE award is the payor of last resort and continue, to vigorously pursue other sources of payment or resources.</a:t>
            </a:r>
          </a:p>
          <a:p>
            <a:r>
              <a:rPr lang="en-US" sz="2400" dirty="0"/>
              <a:t>Unallowable costs – No difference between EHE-funded core medical and support services and that of the RWHAP.  Funds may not be used to make cash payments to intended clients of HRSA RWHAP-funded services, including cash incentives or gift cards, tickets, coupons, etc. that can be exchanged for cash.</a:t>
            </a:r>
          </a:p>
          <a:p>
            <a:r>
              <a:rPr lang="en-US" sz="2400" dirty="0"/>
              <a:t>EHE Initiative Services (cost category), however, allows programs to stretch beyond the boundaries of traditional RWHAP to creatively meet EHE goals.</a:t>
            </a:r>
          </a:p>
          <a:p>
            <a:pPr marL="0" indent="0">
              <a:buNone/>
            </a:pPr>
            <a:endParaRPr lang="en-US" sz="2400" dirty="0"/>
          </a:p>
          <a:p>
            <a:pPr marL="0" indent="0">
              <a:buNone/>
            </a:pPr>
            <a:r>
              <a:rPr lang="en-US" sz="2400" dirty="0"/>
              <a:t>The list of unallowable costs are listed in PCN 16-02 and the </a:t>
            </a:r>
            <a:r>
              <a:rPr lang="en-US" sz="2400" dirty="0">
                <a:hlinkClick r:id="rId3"/>
              </a:rPr>
              <a:t>HRSA SF-424 Application Guide</a:t>
            </a:r>
            <a:r>
              <a:rPr lang="en-US" sz="2400" dirty="0"/>
              <a:t>. </a:t>
            </a:r>
          </a:p>
        </p:txBody>
      </p:sp>
      <p:sp>
        <p:nvSpPr>
          <p:cNvPr id="4" name="Slide Number Placeholder 3"/>
          <p:cNvSpPr>
            <a:spLocks noGrp="1"/>
          </p:cNvSpPr>
          <p:nvPr>
            <p:ph type="sldNum" sz="quarter" idx="12"/>
          </p:nvPr>
        </p:nvSpPr>
        <p:spPr/>
        <p:txBody>
          <a:bodyPr/>
          <a:lstStyle/>
          <a:p>
            <a:fld id="{F9ECA865-404D-4A57-9AC1-FD3038CC100D}" type="slidenum">
              <a:rPr lang="en-US" smtClean="0"/>
              <a:pPr/>
              <a:t>21</a:t>
            </a:fld>
            <a:endParaRPr lang="en-US" dirty="0"/>
          </a:p>
        </p:txBody>
      </p:sp>
      <p:sp>
        <p:nvSpPr>
          <p:cNvPr id="5" name="TextBox 4">
            <a:extLst>
              <a:ext uri="{FF2B5EF4-FFF2-40B4-BE49-F238E27FC236}">
                <a16:creationId xmlns:a16="http://schemas.microsoft.com/office/drawing/2014/main" id="{45D87F33-D6FD-7273-A7A3-9C7C87E2664D}"/>
              </a:ext>
            </a:extLst>
          </p:cNvPr>
          <p:cNvSpPr txBox="1"/>
          <p:nvPr/>
        </p:nvSpPr>
        <p:spPr>
          <a:xfrm>
            <a:off x="865094" y="5917011"/>
            <a:ext cx="10134600" cy="646331"/>
          </a:xfrm>
          <a:prstGeom prst="rect">
            <a:avLst/>
          </a:prstGeom>
          <a:noFill/>
        </p:spPr>
        <p:txBody>
          <a:bodyPr wrap="square">
            <a:spAutoFit/>
          </a:bodyPr>
          <a:lstStyle/>
          <a:p>
            <a:r>
              <a:rPr lang="en-US" dirty="0"/>
              <a:t>https://ryanwhite.hrsa.gov/sites/default/files/ryanwhite/grants/service-category-pcn-16-02-final.pdf</a:t>
            </a:r>
          </a:p>
          <a:p>
            <a:r>
              <a:rPr lang="en-US" dirty="0"/>
              <a:t> </a:t>
            </a:r>
          </a:p>
        </p:txBody>
      </p:sp>
    </p:spTree>
    <p:extLst>
      <p:ext uri="{BB962C8B-B14F-4D97-AF65-F5344CB8AC3E}">
        <p14:creationId xmlns:p14="http://schemas.microsoft.com/office/powerpoint/2010/main" val="2634737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B1B6C-83A5-8C05-93D9-0704F7460B89}"/>
              </a:ext>
            </a:extLst>
          </p:cNvPr>
          <p:cNvSpPr>
            <a:spLocks noGrp="1"/>
          </p:cNvSpPr>
          <p:nvPr>
            <p:ph type="title"/>
          </p:nvPr>
        </p:nvSpPr>
        <p:spPr/>
        <p:txBody>
          <a:bodyPr/>
          <a:lstStyle/>
          <a:p>
            <a:r>
              <a:rPr lang="en-US" dirty="0"/>
              <a:t>EHE-Specific Reporting</a:t>
            </a:r>
          </a:p>
        </p:txBody>
      </p:sp>
      <p:sp>
        <p:nvSpPr>
          <p:cNvPr id="3" name="Content Placeholder 2">
            <a:extLst>
              <a:ext uri="{FF2B5EF4-FFF2-40B4-BE49-F238E27FC236}">
                <a16:creationId xmlns:a16="http://schemas.microsoft.com/office/drawing/2014/main" id="{B0B9D542-0D3A-35B8-4BE7-6115F04A9D57}"/>
              </a:ext>
            </a:extLst>
          </p:cNvPr>
          <p:cNvSpPr>
            <a:spLocks noGrp="1"/>
          </p:cNvSpPr>
          <p:nvPr>
            <p:ph idx="1"/>
          </p:nvPr>
        </p:nvSpPr>
        <p:spPr>
          <a:xfrm>
            <a:off x="685800" y="1253331"/>
            <a:ext cx="10515600" cy="4351338"/>
          </a:xfrm>
        </p:spPr>
        <p:txBody>
          <a:bodyPr>
            <a:normAutofit lnSpcReduction="10000"/>
          </a:bodyPr>
          <a:lstStyle/>
          <a:p>
            <a:pPr marL="0" indent="0">
              <a:buNone/>
            </a:pPr>
            <a:r>
              <a:rPr lang="en-US" sz="2400" dirty="0"/>
              <a:t>EHE funded providers are to complete the:</a:t>
            </a:r>
          </a:p>
          <a:p>
            <a:r>
              <a:rPr lang="en-US" sz="2400" dirty="0"/>
              <a:t>Triannual Data Report</a:t>
            </a:r>
          </a:p>
          <a:p>
            <a:pPr lvl="1"/>
            <a:r>
              <a:rPr lang="en-US" sz="2400" dirty="0"/>
              <a:t>Submitted three times per year.</a:t>
            </a:r>
          </a:p>
          <a:p>
            <a:pPr lvl="1"/>
            <a:r>
              <a:rPr lang="en-US" sz="2400" dirty="0"/>
              <a:t>Includes aggregate data on clients with HIV that received a direct service during the reporting period, regardless of payor or RWHAP eligibility.</a:t>
            </a:r>
          </a:p>
          <a:p>
            <a:pPr lvl="1"/>
            <a:r>
              <a:rPr lang="en-US" sz="2400" dirty="0"/>
              <a:t>Includes services for which funding was received from one or more of the following:  </a:t>
            </a:r>
          </a:p>
          <a:p>
            <a:pPr lvl="2"/>
            <a:r>
              <a:rPr lang="en-US" sz="2400" dirty="0"/>
              <a:t>EHE Initiative – including carryover</a:t>
            </a:r>
          </a:p>
          <a:p>
            <a:pPr lvl="2"/>
            <a:r>
              <a:rPr lang="en-US" sz="2400" dirty="0"/>
              <a:t>RWHAP grant funds</a:t>
            </a:r>
          </a:p>
          <a:p>
            <a:pPr lvl="2"/>
            <a:r>
              <a:rPr lang="en-US" sz="2400" dirty="0"/>
              <a:t>Program income and pharmaceutical rebates</a:t>
            </a:r>
          </a:p>
          <a:p>
            <a:r>
              <a:rPr lang="en-US" sz="2400" dirty="0"/>
              <a:t>Annual RSR</a:t>
            </a:r>
          </a:p>
          <a:p>
            <a:pPr marL="0" indent="0">
              <a:buNone/>
            </a:pPr>
            <a:endParaRPr lang="en-US" dirty="0"/>
          </a:p>
        </p:txBody>
      </p:sp>
      <p:sp>
        <p:nvSpPr>
          <p:cNvPr id="5" name="Slide Number Placeholder 4">
            <a:extLst>
              <a:ext uri="{FF2B5EF4-FFF2-40B4-BE49-F238E27FC236}">
                <a16:creationId xmlns:a16="http://schemas.microsoft.com/office/drawing/2014/main" id="{9A0E3944-7F87-09CA-5FB1-8F4D4967E4CC}"/>
              </a:ext>
            </a:extLst>
          </p:cNvPr>
          <p:cNvSpPr>
            <a:spLocks noGrp="1"/>
          </p:cNvSpPr>
          <p:nvPr>
            <p:ph type="sldNum" sz="quarter" idx="12"/>
          </p:nvPr>
        </p:nvSpPr>
        <p:spPr/>
        <p:txBody>
          <a:bodyPr/>
          <a:lstStyle/>
          <a:p>
            <a:fld id="{F9ECA865-404D-4A57-9AC1-FD3038CC100D}" type="slidenum">
              <a:rPr lang="en-US" smtClean="0"/>
              <a:pPr/>
              <a:t>22</a:t>
            </a:fld>
            <a:endParaRPr lang="en-US" dirty="0"/>
          </a:p>
        </p:txBody>
      </p:sp>
      <p:sp>
        <p:nvSpPr>
          <p:cNvPr id="7" name="TextBox 6">
            <a:extLst>
              <a:ext uri="{FF2B5EF4-FFF2-40B4-BE49-F238E27FC236}">
                <a16:creationId xmlns:a16="http://schemas.microsoft.com/office/drawing/2014/main" id="{B8571EE2-44BA-0523-AF51-9BCB1C1A01E2}"/>
              </a:ext>
            </a:extLst>
          </p:cNvPr>
          <p:cNvSpPr txBox="1"/>
          <p:nvPr/>
        </p:nvSpPr>
        <p:spPr>
          <a:xfrm>
            <a:off x="1066800" y="5725289"/>
            <a:ext cx="9525000" cy="646331"/>
          </a:xfrm>
          <a:prstGeom prst="rect">
            <a:avLst/>
          </a:prstGeom>
          <a:noFill/>
        </p:spPr>
        <p:txBody>
          <a:bodyPr wrap="square">
            <a:spAutoFit/>
          </a:bodyPr>
          <a:lstStyle/>
          <a:p>
            <a:r>
              <a:rPr lang="en-US" dirty="0"/>
              <a:t>https://targethiv.org/sites/default/files/media/documents/2022-12/EHE-Data-Reporting-In-Focus-12-22_DISQ.pdf</a:t>
            </a:r>
          </a:p>
        </p:txBody>
      </p:sp>
    </p:spTree>
    <p:extLst>
      <p:ext uri="{BB962C8B-B14F-4D97-AF65-F5344CB8AC3E}">
        <p14:creationId xmlns:p14="http://schemas.microsoft.com/office/powerpoint/2010/main" val="2213313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25D75-CE0F-CEAE-9850-1B35405AEE5A}"/>
              </a:ext>
            </a:extLst>
          </p:cNvPr>
          <p:cNvSpPr>
            <a:spLocks noGrp="1"/>
          </p:cNvSpPr>
          <p:nvPr>
            <p:ph type="title"/>
          </p:nvPr>
        </p:nvSpPr>
        <p:spPr/>
        <p:txBody>
          <a:bodyPr/>
          <a:lstStyle/>
          <a:p>
            <a:r>
              <a:rPr lang="en-US" dirty="0"/>
              <a:t>Triannual Data Report</a:t>
            </a:r>
          </a:p>
        </p:txBody>
      </p:sp>
      <p:sp>
        <p:nvSpPr>
          <p:cNvPr id="3" name="Content Placeholder 2">
            <a:extLst>
              <a:ext uri="{FF2B5EF4-FFF2-40B4-BE49-F238E27FC236}">
                <a16:creationId xmlns:a16="http://schemas.microsoft.com/office/drawing/2014/main" id="{64B67A0C-D85E-E09E-F2E7-0819B50C6B17}"/>
              </a:ext>
            </a:extLst>
          </p:cNvPr>
          <p:cNvSpPr>
            <a:spLocks noGrp="1"/>
          </p:cNvSpPr>
          <p:nvPr>
            <p:ph idx="1"/>
          </p:nvPr>
        </p:nvSpPr>
        <p:spPr/>
        <p:txBody>
          <a:bodyPr/>
          <a:lstStyle/>
          <a:p>
            <a:r>
              <a:rPr lang="en-US" sz="2400" dirty="0"/>
              <a:t>The EHE Triannual Report collects aggregate-level data on </a:t>
            </a:r>
            <a:r>
              <a:rPr lang="en-US" sz="2400" u="sng" dirty="0"/>
              <a:t>all</a:t>
            </a:r>
            <a:r>
              <a:rPr lang="en-US" sz="2400" dirty="0"/>
              <a:t> clients with HIV who received a service during the reporting period regardless of funding source or RWHAP eligibility. </a:t>
            </a:r>
          </a:p>
          <a:p>
            <a:r>
              <a:rPr lang="en-US" sz="2400" dirty="0"/>
              <a:t>For example, a client with HIV who is not eligible for the RWHAP may still receive services funded by EHE. Therefore, if this client received services from an EHE-funded provider during the reporting period, they should be included in the EHE Triannual Report</a:t>
            </a:r>
          </a:p>
          <a:p>
            <a:r>
              <a:rPr lang="en-US" sz="2400" dirty="0"/>
              <a:t>Please note, all clients served using EHE funding must be reported in Client-Level Data Report (CLD) in the RSR. </a:t>
            </a:r>
          </a:p>
          <a:p>
            <a:pPr marL="0" indent="0">
              <a:buNone/>
            </a:pPr>
            <a:endParaRPr lang="en-US" sz="2000" b="1" i="0" dirty="0">
              <a:solidFill>
                <a:srgbClr val="212121"/>
              </a:solidFill>
              <a:effectLst/>
              <a:latin typeface="-apple-system"/>
            </a:endParaRPr>
          </a:p>
          <a:p>
            <a:endParaRPr lang="en-US" sz="2400" dirty="0"/>
          </a:p>
          <a:p>
            <a:endParaRPr lang="en-US" dirty="0"/>
          </a:p>
        </p:txBody>
      </p:sp>
      <p:sp>
        <p:nvSpPr>
          <p:cNvPr id="4" name="Text Placeholder 3">
            <a:extLst>
              <a:ext uri="{FF2B5EF4-FFF2-40B4-BE49-F238E27FC236}">
                <a16:creationId xmlns:a16="http://schemas.microsoft.com/office/drawing/2014/main" id="{E463E4BF-8EF9-0638-9A01-A150DCFD302A}"/>
              </a:ext>
            </a:extLst>
          </p:cNvPr>
          <p:cNvSpPr>
            <a:spLocks noGrp="1"/>
          </p:cNvSpPr>
          <p:nvPr>
            <p:ph type="body" sz="quarter" idx="13"/>
          </p:nvPr>
        </p:nvSpPr>
        <p:spPr>
          <a:xfrm>
            <a:off x="1115568" y="5799138"/>
            <a:ext cx="9528048" cy="548640"/>
          </a:xfrm>
        </p:spPr>
        <p:txBody>
          <a:bodyPr>
            <a:normAutofit fontScale="92500" lnSpcReduction="20000"/>
          </a:bodyPr>
          <a:lstStyle/>
          <a:p>
            <a:r>
              <a:rPr lang="en-US" sz="1800" dirty="0">
                <a:solidFill>
                  <a:schemeClr val="tx1"/>
                </a:solidFill>
              </a:rPr>
              <a:t>https://targethiv.org/sites/default/files/media/documents/2022-12/EHE-Data-Reporting-In-Focus-12-22_DISQ.pdf</a:t>
            </a:r>
          </a:p>
          <a:p>
            <a:endParaRPr lang="en-US" dirty="0"/>
          </a:p>
        </p:txBody>
      </p:sp>
      <p:sp>
        <p:nvSpPr>
          <p:cNvPr id="5" name="Slide Number Placeholder 4">
            <a:extLst>
              <a:ext uri="{FF2B5EF4-FFF2-40B4-BE49-F238E27FC236}">
                <a16:creationId xmlns:a16="http://schemas.microsoft.com/office/drawing/2014/main" id="{9C2E1125-278C-E1FC-4E1E-80362DFD7BD1}"/>
              </a:ext>
            </a:extLst>
          </p:cNvPr>
          <p:cNvSpPr>
            <a:spLocks noGrp="1"/>
          </p:cNvSpPr>
          <p:nvPr>
            <p:ph type="sldNum" sz="quarter" idx="12"/>
          </p:nvPr>
        </p:nvSpPr>
        <p:spPr/>
        <p:txBody>
          <a:bodyPr/>
          <a:lstStyle/>
          <a:p>
            <a:fld id="{F9ECA865-404D-4A57-9AC1-FD3038CC100D}" type="slidenum">
              <a:rPr lang="en-US" smtClean="0"/>
              <a:pPr/>
              <a:t>23</a:t>
            </a:fld>
            <a:endParaRPr lang="en-US" dirty="0"/>
          </a:p>
        </p:txBody>
      </p:sp>
    </p:spTree>
    <p:extLst>
      <p:ext uri="{BB962C8B-B14F-4D97-AF65-F5344CB8AC3E}">
        <p14:creationId xmlns:p14="http://schemas.microsoft.com/office/powerpoint/2010/main" val="1635236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25D75-CE0F-CEAE-9850-1B35405AEE5A}"/>
              </a:ext>
            </a:extLst>
          </p:cNvPr>
          <p:cNvSpPr>
            <a:spLocks noGrp="1"/>
          </p:cNvSpPr>
          <p:nvPr>
            <p:ph type="title"/>
          </p:nvPr>
        </p:nvSpPr>
        <p:spPr/>
        <p:txBody>
          <a:bodyPr/>
          <a:lstStyle/>
          <a:p>
            <a:r>
              <a:rPr lang="en-US" dirty="0"/>
              <a:t>Ryan White Services Report</a:t>
            </a:r>
          </a:p>
        </p:txBody>
      </p:sp>
      <p:sp>
        <p:nvSpPr>
          <p:cNvPr id="3" name="Content Placeholder 2">
            <a:extLst>
              <a:ext uri="{FF2B5EF4-FFF2-40B4-BE49-F238E27FC236}">
                <a16:creationId xmlns:a16="http://schemas.microsoft.com/office/drawing/2014/main" id="{64B67A0C-D85E-E09E-F2E7-0819B50C6B17}"/>
              </a:ext>
            </a:extLst>
          </p:cNvPr>
          <p:cNvSpPr>
            <a:spLocks noGrp="1"/>
          </p:cNvSpPr>
          <p:nvPr>
            <p:ph idx="1"/>
          </p:nvPr>
        </p:nvSpPr>
        <p:spPr>
          <a:xfrm>
            <a:off x="1548384" y="1447800"/>
            <a:ext cx="9528048" cy="4351338"/>
          </a:xfrm>
        </p:spPr>
        <p:txBody>
          <a:bodyPr/>
          <a:lstStyle/>
          <a:p>
            <a:r>
              <a:rPr lang="en-US" sz="2400" dirty="0">
                <a:effectLst/>
                <a:ea typeface="Calibri" panose="020F0502020204030204" pitchFamily="34" charset="0"/>
                <a:cs typeface="Times New Roman" panose="02020603050405020304" pitchFamily="18" charset="0"/>
              </a:rPr>
              <a:t>All clients reported in the EHE Triannual Report are to be included in the RSR. </a:t>
            </a:r>
          </a:p>
          <a:p>
            <a:r>
              <a:rPr lang="en-US" sz="2400" dirty="0">
                <a:effectLst/>
                <a:ea typeface="Calibri" panose="020F0502020204030204" pitchFamily="34" charset="0"/>
                <a:cs typeface="Times New Roman" panose="02020603050405020304" pitchFamily="18" charset="0"/>
              </a:rPr>
              <a:t>While only HAB EHE service providers are required to report clients in the EHE Triannual Report, service providers funded by RWHAP, RWHAP-related (program income or pharmaceutical rebates), FY 2020 CARES Act, and EHE sources must submit client data for the RSR.</a:t>
            </a:r>
          </a:p>
          <a:p>
            <a:pPr marL="0" indent="0">
              <a:buNone/>
            </a:pPr>
            <a:endParaRPr lang="en-US" sz="2400" b="1" i="0" dirty="0">
              <a:solidFill>
                <a:srgbClr val="212121"/>
              </a:solidFill>
              <a:effectLst/>
            </a:endParaRPr>
          </a:p>
          <a:p>
            <a:endParaRPr lang="en-US" sz="2400" dirty="0"/>
          </a:p>
          <a:p>
            <a:endParaRPr lang="en-US" dirty="0"/>
          </a:p>
        </p:txBody>
      </p:sp>
      <p:sp>
        <p:nvSpPr>
          <p:cNvPr id="4" name="Text Placeholder 3">
            <a:extLst>
              <a:ext uri="{FF2B5EF4-FFF2-40B4-BE49-F238E27FC236}">
                <a16:creationId xmlns:a16="http://schemas.microsoft.com/office/drawing/2014/main" id="{E463E4BF-8EF9-0638-9A01-A150DCFD302A}"/>
              </a:ext>
            </a:extLst>
          </p:cNvPr>
          <p:cNvSpPr>
            <a:spLocks noGrp="1"/>
          </p:cNvSpPr>
          <p:nvPr>
            <p:ph type="body" sz="quarter" idx="13"/>
          </p:nvPr>
        </p:nvSpPr>
        <p:spPr>
          <a:xfrm>
            <a:off x="1115568" y="5799138"/>
            <a:ext cx="9528048" cy="548640"/>
          </a:xfrm>
        </p:spPr>
        <p:txBody>
          <a:bodyPr>
            <a:normAutofit fontScale="92500" lnSpcReduction="20000"/>
          </a:bodyPr>
          <a:lstStyle/>
          <a:p>
            <a:r>
              <a:rPr lang="en-US" sz="1800" dirty="0">
                <a:solidFill>
                  <a:schemeClr val="tx1"/>
                </a:solidFill>
              </a:rPr>
              <a:t>https://targethiv.org/sites/default/files/media/documents/2022-12/EHE-Data-Reporting-In-Focus-12-22_DISQ.pdf</a:t>
            </a:r>
          </a:p>
          <a:p>
            <a:endParaRPr lang="en-US" dirty="0"/>
          </a:p>
        </p:txBody>
      </p:sp>
      <p:sp>
        <p:nvSpPr>
          <p:cNvPr id="5" name="Slide Number Placeholder 4">
            <a:extLst>
              <a:ext uri="{FF2B5EF4-FFF2-40B4-BE49-F238E27FC236}">
                <a16:creationId xmlns:a16="http://schemas.microsoft.com/office/drawing/2014/main" id="{9C2E1125-278C-E1FC-4E1E-80362DFD7BD1}"/>
              </a:ext>
            </a:extLst>
          </p:cNvPr>
          <p:cNvSpPr>
            <a:spLocks noGrp="1"/>
          </p:cNvSpPr>
          <p:nvPr>
            <p:ph type="sldNum" sz="quarter" idx="12"/>
          </p:nvPr>
        </p:nvSpPr>
        <p:spPr/>
        <p:txBody>
          <a:bodyPr/>
          <a:lstStyle/>
          <a:p>
            <a:fld id="{F9ECA865-404D-4A57-9AC1-FD3038CC100D}" type="slidenum">
              <a:rPr lang="en-US" smtClean="0"/>
              <a:pPr/>
              <a:t>24</a:t>
            </a:fld>
            <a:endParaRPr lang="en-US" dirty="0"/>
          </a:p>
        </p:txBody>
      </p:sp>
    </p:spTree>
    <p:extLst>
      <p:ext uri="{BB962C8B-B14F-4D97-AF65-F5344CB8AC3E}">
        <p14:creationId xmlns:p14="http://schemas.microsoft.com/office/powerpoint/2010/main" val="1471314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72AC4-AF71-9109-BA4F-320470B1EDD3}"/>
              </a:ext>
            </a:extLst>
          </p:cNvPr>
          <p:cNvSpPr>
            <a:spLocks noGrp="1"/>
          </p:cNvSpPr>
          <p:nvPr>
            <p:ph type="title"/>
          </p:nvPr>
        </p:nvSpPr>
        <p:spPr/>
        <p:txBody>
          <a:bodyPr/>
          <a:lstStyle/>
          <a:p>
            <a:r>
              <a:rPr lang="en-US" dirty="0"/>
              <a:t>HELP is available!</a:t>
            </a:r>
          </a:p>
        </p:txBody>
      </p:sp>
      <p:sp>
        <p:nvSpPr>
          <p:cNvPr id="3" name="Content Placeholder 2">
            <a:extLst>
              <a:ext uri="{FF2B5EF4-FFF2-40B4-BE49-F238E27FC236}">
                <a16:creationId xmlns:a16="http://schemas.microsoft.com/office/drawing/2014/main" id="{3FCE864C-AFB5-8485-E036-CE6082189BB4}"/>
              </a:ext>
            </a:extLst>
          </p:cNvPr>
          <p:cNvSpPr>
            <a:spLocks noGrp="1"/>
          </p:cNvSpPr>
          <p:nvPr>
            <p:ph idx="1"/>
          </p:nvPr>
        </p:nvSpPr>
        <p:spPr>
          <a:xfrm>
            <a:off x="838200" y="1371600"/>
            <a:ext cx="10820400" cy="4351338"/>
          </a:xfrm>
        </p:spPr>
        <p:txBody>
          <a:bodyPr>
            <a:normAutofit lnSpcReduction="10000"/>
          </a:bodyPr>
          <a:lstStyle/>
          <a:p>
            <a:pPr marL="0" indent="0">
              <a:buNone/>
            </a:pPr>
            <a:r>
              <a:rPr lang="en-US" sz="2400" dirty="0"/>
              <a:t>Please refer to the following resources on TargetHIV:</a:t>
            </a:r>
          </a:p>
          <a:p>
            <a:r>
              <a:rPr lang="en-US" sz="2400" dirty="0"/>
              <a:t>Ending the HIV Epidemic (EHE) Triannual Report - Instruction Manual </a:t>
            </a:r>
          </a:p>
          <a:p>
            <a:r>
              <a:rPr lang="en-US" sz="2400" dirty="0"/>
              <a:t>Recorded webinars, FAQs, and other resources for your reference. </a:t>
            </a:r>
          </a:p>
          <a:p>
            <a:pPr marL="681038" lvl="1" indent="-342900">
              <a:buFont typeface="Courier New" panose="02070309020205020404" pitchFamily="49" charset="0"/>
              <a:buChar char="o"/>
            </a:pPr>
            <a:r>
              <a:rPr lang="en-US" sz="2400" dirty="0">
                <a:hlinkClick r:id="rId3"/>
              </a:rPr>
              <a:t>https://targethiv.org/sites/default/files/media/documents/2022-09/List_of_Mentioned_Resources__EHE_Triannual_PROVIDER_Report.pdf</a:t>
            </a:r>
            <a:endParaRPr lang="en-US" sz="2400" dirty="0"/>
          </a:p>
          <a:p>
            <a:pPr marL="681038" lvl="1" indent="-342900">
              <a:buFont typeface="Courier New" panose="02070309020205020404" pitchFamily="49" charset="0"/>
              <a:buChar char="o"/>
            </a:pPr>
            <a:r>
              <a:rPr lang="en-US" sz="2400" dirty="0">
                <a:hlinkClick r:id="rId4"/>
              </a:rPr>
              <a:t>https://targethiv.org/sites/default/files/media/documents/2022-09/20220912_CompletingtheEHETriannualProviderReportWebinar_508_DSTA_DISQ.pdf</a:t>
            </a:r>
            <a:endParaRPr lang="en-US" sz="2400" dirty="0"/>
          </a:p>
          <a:p>
            <a:pPr marL="681038" lvl="1" indent="-342900">
              <a:buFont typeface="Courier New" panose="02070309020205020404" pitchFamily="49" charset="0"/>
              <a:buChar char="o"/>
            </a:pPr>
            <a:r>
              <a:rPr lang="en-US" sz="2400" dirty="0">
                <a:hlinkClick r:id="rId5"/>
              </a:rPr>
              <a:t>https://targethiv.org/library/ending-hiv-epidemic-ehe-triannual-report-faq</a:t>
            </a:r>
            <a:endParaRPr lang="en-US" sz="2400" dirty="0"/>
          </a:p>
          <a:p>
            <a:pPr marL="0" lvl="1" indent="0">
              <a:buNone/>
            </a:pPr>
            <a:endParaRPr lang="en-US" sz="2400" b="1" dirty="0"/>
          </a:p>
          <a:p>
            <a:pPr marL="0" lvl="1" indent="0">
              <a:buNone/>
            </a:pPr>
            <a:r>
              <a:rPr lang="en-US" sz="2400" dirty="0"/>
              <a:t>Also, HRSA HAB technical assistance providers are available…</a:t>
            </a:r>
          </a:p>
          <a:p>
            <a:pPr marL="338138" lvl="1" indent="0">
              <a:buNone/>
            </a:pPr>
            <a:endParaRPr lang="en-US" sz="2400" dirty="0"/>
          </a:p>
        </p:txBody>
      </p:sp>
      <p:sp>
        <p:nvSpPr>
          <p:cNvPr id="5" name="Slide Number Placeholder 4">
            <a:extLst>
              <a:ext uri="{FF2B5EF4-FFF2-40B4-BE49-F238E27FC236}">
                <a16:creationId xmlns:a16="http://schemas.microsoft.com/office/drawing/2014/main" id="{6303DD81-AE75-063B-90DE-357DE842F000}"/>
              </a:ext>
            </a:extLst>
          </p:cNvPr>
          <p:cNvSpPr>
            <a:spLocks noGrp="1"/>
          </p:cNvSpPr>
          <p:nvPr>
            <p:ph type="sldNum" sz="quarter" idx="12"/>
          </p:nvPr>
        </p:nvSpPr>
        <p:spPr/>
        <p:txBody>
          <a:bodyPr/>
          <a:lstStyle/>
          <a:p>
            <a:fld id="{F9ECA865-404D-4A57-9AC1-FD3038CC100D}" type="slidenum">
              <a:rPr lang="en-US" smtClean="0"/>
              <a:pPr/>
              <a:t>25</a:t>
            </a:fld>
            <a:endParaRPr lang="en-US" dirty="0"/>
          </a:p>
        </p:txBody>
      </p:sp>
    </p:spTree>
    <p:extLst>
      <p:ext uri="{BB962C8B-B14F-4D97-AF65-F5344CB8AC3E}">
        <p14:creationId xmlns:p14="http://schemas.microsoft.com/office/powerpoint/2010/main" val="745839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E2048-E974-BA5A-6EC3-84ED55F03BB6}"/>
              </a:ext>
            </a:extLst>
          </p:cNvPr>
          <p:cNvSpPr>
            <a:spLocks noGrp="1"/>
          </p:cNvSpPr>
          <p:nvPr>
            <p:ph type="title"/>
          </p:nvPr>
        </p:nvSpPr>
        <p:spPr/>
        <p:txBody>
          <a:bodyPr/>
          <a:lstStyle/>
          <a:p>
            <a:r>
              <a:rPr lang="en-US" dirty="0"/>
              <a:t>Data Support Contacts</a:t>
            </a:r>
          </a:p>
        </p:txBody>
      </p:sp>
      <p:sp>
        <p:nvSpPr>
          <p:cNvPr id="3" name="Content Placeholder 2">
            <a:extLst>
              <a:ext uri="{FF2B5EF4-FFF2-40B4-BE49-F238E27FC236}">
                <a16:creationId xmlns:a16="http://schemas.microsoft.com/office/drawing/2014/main" id="{FC9CF173-8CA1-805B-D8A3-27DD63ACD43C}"/>
              </a:ext>
            </a:extLst>
          </p:cNvPr>
          <p:cNvSpPr>
            <a:spLocks noGrp="1"/>
          </p:cNvSpPr>
          <p:nvPr>
            <p:ph idx="1"/>
          </p:nvPr>
        </p:nvSpPr>
        <p:spPr/>
        <p:txBody>
          <a:bodyPr>
            <a:normAutofit/>
          </a:bodyPr>
          <a:lstStyle/>
          <a:p>
            <a:pPr defTabSz="1223963"/>
            <a:r>
              <a:rPr lang="en-US" b="1" dirty="0"/>
              <a:t>Ryan White HIV/AIDS Program Data Support </a:t>
            </a:r>
            <a:r>
              <a:rPr lang="en-US" dirty="0"/>
              <a:t>– for help deciphering the EHE Triannual Report Instruction Manual, reporting requirements, and allowable data element responses; system issues - resolving warnings/errors; &amp; submitting your provider report.</a:t>
            </a:r>
          </a:p>
          <a:p>
            <a:pPr marL="341313" indent="0" defTabSz="1223963">
              <a:buNone/>
            </a:pPr>
            <a:r>
              <a:rPr lang="en-US" dirty="0"/>
              <a:t>Contact: 1-888-640-9356,</a:t>
            </a:r>
            <a:r>
              <a:rPr lang="en-US" dirty="0">
                <a:solidFill>
                  <a:srgbClr val="212121"/>
                </a:solidFill>
                <a:effectLst/>
              </a:rPr>
              <a:t> </a:t>
            </a:r>
            <a:r>
              <a:rPr lang="en-US" dirty="0">
                <a:effectLst/>
                <a:hlinkClick r:id="rId2"/>
              </a:rPr>
              <a:t>RyanWhiteDataSupport@wrma.com</a:t>
            </a:r>
            <a:endParaRPr lang="en-US" dirty="0"/>
          </a:p>
          <a:p>
            <a:pPr marL="341313" indent="0" defTabSz="1223963">
              <a:buNone/>
            </a:pPr>
            <a:endParaRPr lang="en-US" dirty="0">
              <a:solidFill>
                <a:srgbClr val="212121"/>
              </a:solidFill>
              <a:effectLst/>
            </a:endParaRPr>
          </a:p>
          <a:p>
            <a:pPr defTabSz="1223963"/>
            <a:r>
              <a:rPr lang="en-US" b="1" dirty="0"/>
              <a:t>Data Integration, Systems &amp; Quality (DISQ) Team</a:t>
            </a:r>
            <a:r>
              <a:rPr lang="en-US" dirty="0"/>
              <a:t> -  for help with planning how to collect &amp; report data, extracting data from your electronic health record or other data management system, mapping data to required data elements, and developing data collection, management, quality, and utilization processes.</a:t>
            </a:r>
          </a:p>
          <a:p>
            <a:pPr marL="341313" indent="0" defTabSz="1223963">
              <a:buNone/>
            </a:pPr>
            <a:r>
              <a:rPr lang="en-US" dirty="0"/>
              <a:t>Contact</a:t>
            </a:r>
            <a:r>
              <a:rPr lang="en-US" dirty="0">
                <a:solidFill>
                  <a:srgbClr val="212121"/>
                </a:solidFill>
                <a:effectLst/>
              </a:rPr>
              <a:t>:  </a:t>
            </a:r>
            <a:r>
              <a:rPr lang="en-US" dirty="0">
                <a:effectLst/>
                <a:hlinkClick r:id="rId3"/>
              </a:rPr>
              <a:t>Data.TA@caiglobal.org </a:t>
            </a:r>
            <a:r>
              <a:rPr lang="en-US" dirty="0">
                <a:effectLst/>
              </a:rPr>
              <a:t>or </a:t>
            </a:r>
            <a:r>
              <a:rPr lang="en-US" dirty="0">
                <a:effectLst/>
                <a:hlinkClick r:id="rId4"/>
              </a:rPr>
              <a:t>www.targetHIV.org/disq</a:t>
            </a:r>
            <a:r>
              <a:rPr lang="en-US" dirty="0">
                <a:solidFill>
                  <a:srgbClr val="212121"/>
                </a:solidFill>
                <a:effectLst/>
              </a:rPr>
              <a:t> </a:t>
            </a:r>
            <a:endParaRPr lang="en-US" dirty="0">
              <a:effectLst/>
            </a:endParaRPr>
          </a:p>
          <a:p>
            <a:pPr marL="627063" indent="-285750" defTabSz="1223963"/>
            <a:endParaRPr lang="en-US" dirty="0">
              <a:effectLst/>
            </a:endParaRPr>
          </a:p>
          <a:p>
            <a:endParaRPr lang="en-US" dirty="0"/>
          </a:p>
        </p:txBody>
      </p:sp>
      <p:sp>
        <p:nvSpPr>
          <p:cNvPr id="4" name="Text Placeholder 3">
            <a:extLst>
              <a:ext uri="{FF2B5EF4-FFF2-40B4-BE49-F238E27FC236}">
                <a16:creationId xmlns:a16="http://schemas.microsoft.com/office/drawing/2014/main" id="{B0BF6177-6082-04BD-861F-88447EEE3185}"/>
              </a:ext>
            </a:extLst>
          </p:cNvPr>
          <p:cNvSpPr>
            <a:spLocks noGrp="1"/>
          </p:cNvSpPr>
          <p:nvPr>
            <p:ph type="body" sz="quarter" idx="13"/>
          </p:nvPr>
        </p:nvSpPr>
        <p:spPr/>
        <p:txBody>
          <a:bodyPr/>
          <a:lstStyle/>
          <a:p>
            <a:endParaRPr lang="en-US"/>
          </a:p>
        </p:txBody>
      </p:sp>
      <p:sp>
        <p:nvSpPr>
          <p:cNvPr id="5" name="Slide Number Placeholder 4">
            <a:extLst>
              <a:ext uri="{FF2B5EF4-FFF2-40B4-BE49-F238E27FC236}">
                <a16:creationId xmlns:a16="http://schemas.microsoft.com/office/drawing/2014/main" id="{8F15C912-0829-AE96-0BDC-3B264634A2F7}"/>
              </a:ext>
            </a:extLst>
          </p:cNvPr>
          <p:cNvSpPr>
            <a:spLocks noGrp="1"/>
          </p:cNvSpPr>
          <p:nvPr>
            <p:ph type="sldNum" sz="quarter" idx="12"/>
          </p:nvPr>
        </p:nvSpPr>
        <p:spPr/>
        <p:txBody>
          <a:bodyPr/>
          <a:lstStyle/>
          <a:p>
            <a:fld id="{F9ECA865-404D-4A57-9AC1-FD3038CC100D}" type="slidenum">
              <a:rPr lang="en-US" smtClean="0"/>
              <a:pPr/>
              <a:t>26</a:t>
            </a:fld>
            <a:endParaRPr lang="en-US" dirty="0"/>
          </a:p>
        </p:txBody>
      </p:sp>
    </p:spTree>
    <p:extLst>
      <p:ext uri="{BB962C8B-B14F-4D97-AF65-F5344CB8AC3E}">
        <p14:creationId xmlns:p14="http://schemas.microsoft.com/office/powerpoint/2010/main" val="2769649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4" name="Slide Number Placeholder 3"/>
          <p:cNvSpPr>
            <a:spLocks noGrp="1"/>
          </p:cNvSpPr>
          <p:nvPr>
            <p:ph type="sldNum" sz="quarter" idx="12"/>
          </p:nvPr>
        </p:nvSpPr>
        <p:spPr/>
        <p:txBody>
          <a:bodyPr/>
          <a:lstStyle/>
          <a:p>
            <a:fld id="{F9ECA865-404D-4A57-9AC1-FD3038CC100D}" type="slidenum">
              <a:rPr lang="en-US" smtClean="0"/>
              <a:pPr/>
              <a:t>27</a:t>
            </a:fld>
            <a:endParaRPr lang="en-US" dirty="0"/>
          </a:p>
        </p:txBody>
      </p:sp>
      <p:sp>
        <p:nvSpPr>
          <p:cNvPr id="8" name="TextBox 7">
            <a:extLst>
              <a:ext uri="{FF2B5EF4-FFF2-40B4-BE49-F238E27FC236}">
                <a16:creationId xmlns:a16="http://schemas.microsoft.com/office/drawing/2014/main" id="{05D96B89-33FC-81C2-7E86-8771F60E35A1}"/>
              </a:ext>
            </a:extLst>
          </p:cNvPr>
          <p:cNvSpPr txBox="1"/>
          <p:nvPr/>
        </p:nvSpPr>
        <p:spPr>
          <a:xfrm>
            <a:off x="812800" y="1066801"/>
            <a:ext cx="10922000" cy="6022161"/>
          </a:xfrm>
          <a:prstGeom prst="rect">
            <a:avLst/>
          </a:prstGeom>
          <a:noFill/>
        </p:spPr>
        <p:txBody>
          <a:bodyPr wrap="square">
            <a:spAutoFit/>
          </a:bodyPr>
          <a:lstStyle/>
          <a:p>
            <a:pPr marR="0">
              <a:spcBef>
                <a:spcPts val="5"/>
              </a:spcBef>
              <a:spcAft>
                <a:spcPts val="0"/>
              </a:spcAft>
            </a:pPr>
            <a:r>
              <a:rPr lang="en-US" sz="2200" b="1" dirty="0">
                <a:solidFill>
                  <a:srgbClr val="0E4D7A"/>
                </a:solidFill>
                <a:effectLst/>
                <a:ea typeface="Arial" panose="020B0604020202020204" pitchFamily="34" charset="0"/>
              </a:rPr>
              <a:t>EHE Initiative w</a:t>
            </a:r>
            <a:r>
              <a:rPr lang="en-US" sz="2200" b="1" spc="-10" dirty="0">
                <a:solidFill>
                  <a:srgbClr val="0E4D7A"/>
                </a:solidFill>
                <a:effectLst/>
                <a:ea typeface="Arial" panose="020B0604020202020204" pitchFamily="34" charset="0"/>
              </a:rPr>
              <a:t>ebsites</a:t>
            </a:r>
            <a:endParaRPr lang="en-US" sz="2200" b="1" dirty="0">
              <a:ea typeface="Arial" panose="020B0604020202020204" pitchFamily="34" charset="0"/>
            </a:endParaRPr>
          </a:p>
          <a:p>
            <a:pPr lvl="1" indent="-228600">
              <a:spcBef>
                <a:spcPts val="5"/>
              </a:spcBef>
              <a:buFont typeface="Arial" panose="020B0604020202020204" pitchFamily="34" charset="0"/>
              <a:buChar char="•"/>
            </a:pPr>
            <a:r>
              <a:rPr lang="en-US" sz="2200" u="none" strike="noStrike" spc="-10" dirty="0">
                <a:solidFill>
                  <a:srgbClr val="252525"/>
                </a:solidFill>
                <a:effectLst/>
                <a:ea typeface="Arial" panose="020B0604020202020204" pitchFamily="34" charset="0"/>
                <a:hlinkClick r:id="rId3"/>
              </a:rPr>
              <a:t>HIV.gov</a:t>
            </a:r>
            <a:r>
              <a:rPr lang="en-US" sz="2200" u="none" strike="noStrike" spc="-95" dirty="0">
                <a:solidFill>
                  <a:srgbClr val="252525"/>
                </a:solidFill>
                <a:effectLst/>
                <a:ea typeface="Arial" panose="020B0604020202020204" pitchFamily="34" charset="0"/>
                <a:hlinkClick r:id="rId3"/>
              </a:rPr>
              <a:t> </a:t>
            </a:r>
            <a:r>
              <a:rPr lang="en-US" sz="2200" u="none" strike="noStrike" spc="-10" dirty="0">
                <a:solidFill>
                  <a:srgbClr val="252525"/>
                </a:solidFill>
                <a:effectLst/>
                <a:ea typeface="Arial" panose="020B0604020202020204" pitchFamily="34" charset="0"/>
                <a:hlinkClick r:id="rId3"/>
              </a:rPr>
              <a:t>-</a:t>
            </a:r>
            <a:r>
              <a:rPr lang="en-US" sz="2200" u="none" strike="noStrike" spc="-90" dirty="0">
                <a:solidFill>
                  <a:srgbClr val="252525"/>
                </a:solidFill>
                <a:effectLst/>
                <a:ea typeface="Arial" panose="020B0604020202020204" pitchFamily="34" charset="0"/>
                <a:hlinkClick r:id="rId3"/>
              </a:rPr>
              <a:t> </a:t>
            </a:r>
            <a:r>
              <a:rPr lang="en-US" sz="2200" u="heavy" spc="-10" dirty="0">
                <a:solidFill>
                  <a:srgbClr val="0462C1"/>
                </a:solidFill>
                <a:effectLst/>
                <a:uFill>
                  <a:solidFill>
                    <a:srgbClr val="0462C1"/>
                  </a:solidFill>
                </a:uFill>
                <a:ea typeface="Arial" panose="020B0604020202020204" pitchFamily="34" charset="0"/>
                <a:hlinkClick r:id="rId3"/>
              </a:rPr>
              <a:t>https://www.hiv.gov/federal-response/ending-the-hiv-</a:t>
            </a:r>
            <a:r>
              <a:rPr lang="en-US" sz="2200" u="none" strike="noStrike" spc="-10" dirty="0">
                <a:solidFill>
                  <a:srgbClr val="0462C1"/>
                </a:solidFill>
                <a:effectLst/>
                <a:ea typeface="Arial" panose="020B0604020202020204" pitchFamily="34" charset="0"/>
                <a:hlinkClick r:id="rId3"/>
              </a:rPr>
              <a:t> </a:t>
            </a:r>
            <a:r>
              <a:rPr lang="en-US" sz="2200" u="heavy" spc="-10" dirty="0">
                <a:solidFill>
                  <a:srgbClr val="0462C1"/>
                </a:solidFill>
                <a:effectLst/>
                <a:uFill>
                  <a:solidFill>
                    <a:srgbClr val="0462C1"/>
                  </a:solidFill>
                </a:uFill>
                <a:ea typeface="Arial" panose="020B0604020202020204" pitchFamily="34" charset="0"/>
                <a:hlinkClick r:id="rId3"/>
              </a:rPr>
              <a:t>epidemic/overview</a:t>
            </a:r>
            <a:endParaRPr lang="en-US" sz="2200" u="heavy" dirty="0">
              <a:uFill>
                <a:solidFill>
                  <a:srgbClr val="0462C1"/>
                </a:solidFill>
              </a:uFill>
              <a:ea typeface="Arial" panose="020B0604020202020204" pitchFamily="34" charset="0"/>
            </a:endParaRPr>
          </a:p>
          <a:p>
            <a:pPr lvl="1" indent="-228600">
              <a:spcBef>
                <a:spcPts val="5"/>
              </a:spcBef>
              <a:buFont typeface="Arial" panose="020B0604020202020204" pitchFamily="34" charset="0"/>
              <a:buChar char="•"/>
            </a:pPr>
            <a:r>
              <a:rPr lang="en-US" sz="2200" dirty="0"/>
              <a:t>HRSA -</a:t>
            </a:r>
            <a:r>
              <a:rPr lang="en-US" sz="2200" spc="145" dirty="0">
                <a:solidFill>
                  <a:srgbClr val="252525"/>
                </a:solidFill>
                <a:effectLst/>
                <a:ea typeface="Arial" panose="020B0604020202020204" pitchFamily="34" charset="0"/>
              </a:rPr>
              <a:t> </a:t>
            </a:r>
            <a:r>
              <a:rPr lang="en-US" sz="2200" u="heavy" spc="-10" dirty="0">
                <a:solidFill>
                  <a:srgbClr val="0462C1"/>
                </a:solidFill>
                <a:effectLst/>
                <a:uFill>
                  <a:solidFill>
                    <a:srgbClr val="0462C1"/>
                  </a:solidFill>
                </a:uFill>
                <a:ea typeface="Arial" panose="020B0604020202020204" pitchFamily="34" charset="0"/>
                <a:hlinkClick r:id="rId4"/>
              </a:rPr>
              <a:t>https://www.hrsa.gov/ending-hiv-epidemic</a:t>
            </a:r>
            <a:endParaRPr lang="en-US" sz="2200" u="heavy" spc="-10" dirty="0">
              <a:uFill>
                <a:solidFill>
                  <a:srgbClr val="0462C1"/>
                </a:solidFill>
              </a:uFill>
              <a:ea typeface="Arial" panose="020B0604020202020204" pitchFamily="34" charset="0"/>
            </a:endParaRPr>
          </a:p>
          <a:p>
            <a:pPr lvl="1" indent="-228600">
              <a:spcBef>
                <a:spcPts val="5"/>
              </a:spcBef>
              <a:buFont typeface="Arial" panose="020B0604020202020204" pitchFamily="34" charset="0"/>
              <a:buChar char="•"/>
            </a:pPr>
            <a:r>
              <a:rPr lang="en-US" sz="2200" dirty="0"/>
              <a:t>CDC </a:t>
            </a:r>
            <a:r>
              <a:rPr lang="en-US" sz="2200" dirty="0">
                <a:solidFill>
                  <a:srgbClr val="252525"/>
                </a:solidFill>
                <a:effectLst/>
                <a:ea typeface="Arial" panose="020B0604020202020204" pitchFamily="34" charset="0"/>
              </a:rPr>
              <a:t>-</a:t>
            </a:r>
            <a:r>
              <a:rPr lang="en-US" sz="2200" spc="-50" dirty="0">
                <a:solidFill>
                  <a:srgbClr val="252525"/>
                </a:solidFill>
                <a:effectLst/>
                <a:ea typeface="Arial" panose="020B0604020202020204" pitchFamily="34" charset="0"/>
              </a:rPr>
              <a:t> </a:t>
            </a:r>
            <a:r>
              <a:rPr lang="en-US" sz="2200" u="heavy" spc="-10" dirty="0">
                <a:solidFill>
                  <a:srgbClr val="0462C1"/>
                </a:solidFill>
                <a:effectLst/>
                <a:uFill>
                  <a:solidFill>
                    <a:srgbClr val="0462C1"/>
                  </a:solidFill>
                </a:uFill>
                <a:ea typeface="Arial" panose="020B0604020202020204" pitchFamily="34" charset="0"/>
                <a:hlinkClick r:id="rId5"/>
              </a:rPr>
              <a:t>https://www.cdc.gov/endhiv/index.html</a:t>
            </a:r>
            <a:endParaRPr lang="en-US" sz="2200" u="heavy" spc="-10" dirty="0">
              <a:solidFill>
                <a:srgbClr val="0462C1"/>
              </a:solidFill>
              <a:uFill>
                <a:solidFill>
                  <a:srgbClr val="0462C1"/>
                </a:solidFill>
              </a:uFill>
              <a:ea typeface="Arial" panose="020B0604020202020204" pitchFamily="34" charset="0"/>
            </a:endParaRPr>
          </a:p>
          <a:p>
            <a:pPr marL="0" lvl="1">
              <a:spcBef>
                <a:spcPts val="5"/>
              </a:spcBef>
            </a:pPr>
            <a:r>
              <a:rPr lang="en-US" sz="2200" b="1" dirty="0">
                <a:solidFill>
                  <a:srgbClr val="0E4D7A"/>
                </a:solidFill>
                <a:effectLst/>
                <a:ea typeface="Arial" panose="020B0604020202020204" pitchFamily="34" charset="0"/>
              </a:rPr>
              <a:t>Federal award-related </a:t>
            </a:r>
            <a:r>
              <a:rPr lang="en-US" sz="2200" b="1" spc="-10" dirty="0">
                <a:solidFill>
                  <a:srgbClr val="0E4D7A"/>
                </a:solidFill>
                <a:effectLst/>
                <a:ea typeface="Arial" panose="020B0604020202020204" pitchFamily="34" charset="0"/>
              </a:rPr>
              <a:t>resources</a:t>
            </a:r>
          </a:p>
          <a:p>
            <a:pPr marL="571500" lvl="2" indent="-285750">
              <a:buFont typeface="Arial" panose="020B0604020202020204" pitchFamily="34" charset="0"/>
              <a:buChar char="•"/>
              <a:tabLst>
                <a:tab pos="2366645" algn="l"/>
              </a:tabLst>
            </a:pPr>
            <a:r>
              <a:rPr lang="en-US" sz="2200" dirty="0">
                <a:effectLst/>
              </a:rPr>
              <a:t>HRSA HAB Policies (</a:t>
            </a:r>
            <a:r>
              <a:rPr lang="en-US" sz="2200" dirty="0">
                <a:effectLst/>
                <a:hlinkClick r:id="rId6"/>
              </a:rPr>
              <a:t>Policy Clarification Notices (PCNs)</a:t>
            </a:r>
            <a:r>
              <a:rPr lang="en-US" sz="2200" dirty="0">
                <a:effectLst/>
              </a:rPr>
              <a:t> and </a:t>
            </a:r>
            <a:r>
              <a:rPr lang="en-US" sz="2200" dirty="0">
                <a:effectLst/>
                <a:hlinkClick r:id="rId7"/>
              </a:rPr>
              <a:t>Program Letters</a:t>
            </a:r>
            <a:r>
              <a:rPr lang="en-US" sz="2200" dirty="0">
                <a:solidFill>
                  <a:srgbClr val="000000"/>
                </a:solidFill>
                <a:effectLst/>
              </a:rPr>
              <a:t>)</a:t>
            </a:r>
            <a:endParaRPr lang="en-US" sz="2200" b="1" spc="-10" dirty="0">
              <a:solidFill>
                <a:srgbClr val="0E4D7A"/>
              </a:solidFill>
              <a:ea typeface="Arial" panose="020B0604020202020204" pitchFamily="34" charset="0"/>
            </a:endParaRPr>
          </a:p>
          <a:p>
            <a:pPr marL="571500" lvl="2" indent="-285750">
              <a:buFont typeface="Arial" panose="020B0604020202020204" pitchFamily="34" charset="0"/>
              <a:buChar char="•"/>
              <a:tabLst>
                <a:tab pos="2366645" algn="l"/>
              </a:tabLst>
            </a:pPr>
            <a:r>
              <a:rPr lang="en-US" sz="2200" dirty="0"/>
              <a:t>EHE 20-078 NOFO: </a:t>
            </a:r>
            <a:r>
              <a:rPr lang="en-US" sz="2200" dirty="0">
                <a:effectLst/>
                <a:hlinkClick r:id="rId8"/>
              </a:rPr>
              <a:t>https://grants.hrsa.gov/2010/Web2External/Interface/Common/EHBDisplayAttachment.aspx?dm_rtc=16&amp;dm_attid=8da9bb78-c8a5-46e8-9afa-a461f44ad602</a:t>
            </a:r>
            <a:endParaRPr lang="en-US" sz="2200" dirty="0">
              <a:effectLst/>
            </a:endParaRPr>
          </a:p>
          <a:p>
            <a:pPr marL="571500" lvl="2" indent="-285750">
              <a:buFont typeface="Arial" panose="020B0604020202020204" pitchFamily="34" charset="0"/>
              <a:buChar char="•"/>
              <a:tabLst>
                <a:tab pos="2366645" algn="l"/>
              </a:tabLst>
            </a:pPr>
            <a:r>
              <a:rPr lang="en-US" sz="2200" dirty="0"/>
              <a:t>RWHAP Legislation:  </a:t>
            </a:r>
            <a:r>
              <a:rPr lang="en-US" sz="2200" dirty="0">
                <a:hlinkClick r:id="rId9"/>
              </a:rPr>
              <a:t>Ryan White HIV/AIDS Program Legislation | Ryan White HIV/AIDS Program (hrsa.gov)</a:t>
            </a:r>
            <a:endParaRPr lang="en-US" sz="2200" b="1" spc="-10" dirty="0">
              <a:solidFill>
                <a:srgbClr val="0E4D7A"/>
              </a:solidFill>
              <a:ea typeface="Arial" panose="020B0604020202020204" pitchFamily="34" charset="0"/>
            </a:endParaRPr>
          </a:p>
          <a:p>
            <a:pPr marL="571500" lvl="2" indent="-285750">
              <a:buFont typeface="Arial" panose="020B0604020202020204" pitchFamily="34" charset="0"/>
              <a:buChar char="•"/>
              <a:tabLst>
                <a:tab pos="2366645" algn="l"/>
              </a:tabLst>
            </a:pPr>
            <a:r>
              <a:rPr lang="en-US" sz="2200" dirty="0"/>
              <a:t>HHS Grants Policy</a:t>
            </a:r>
            <a:r>
              <a:rPr lang="en-US" sz="2200" b="1" spc="-10" dirty="0">
                <a:solidFill>
                  <a:srgbClr val="0E4D7A"/>
                </a:solidFill>
                <a:effectLst/>
                <a:ea typeface="Arial" panose="020B0604020202020204" pitchFamily="34" charset="0"/>
              </a:rPr>
              <a:t>: </a:t>
            </a:r>
            <a:r>
              <a:rPr lang="en-US" sz="2200" dirty="0">
                <a:effectLst/>
                <a:hlinkClick r:id="rId10"/>
              </a:rPr>
              <a:t>HHS Grants Policy Statement</a:t>
            </a:r>
            <a:r>
              <a:rPr lang="en-US" sz="2200" dirty="0">
                <a:effectLst/>
              </a:rPr>
              <a:t> (the General Terms for all HAB recipients)</a:t>
            </a:r>
          </a:p>
          <a:p>
            <a:pPr marL="571500" lvl="2" indent="-285750">
              <a:buFont typeface="Arial" panose="020B0604020202020204" pitchFamily="34" charset="0"/>
              <a:buChar char="•"/>
              <a:tabLst>
                <a:tab pos="2366645" algn="l"/>
              </a:tabLst>
            </a:pPr>
            <a:r>
              <a:rPr lang="en-US" sz="2200" dirty="0"/>
              <a:t>RWHAP Part A Manual: </a:t>
            </a:r>
            <a:r>
              <a:rPr lang="en-US" sz="2200" dirty="0">
                <a:hlinkClick r:id="rId11"/>
              </a:rPr>
              <a:t>Part A Manual (hrsa.gov)</a:t>
            </a:r>
            <a:endParaRPr lang="en-US" sz="2200" b="1" spc="-10" dirty="0">
              <a:solidFill>
                <a:srgbClr val="0E4D7A"/>
              </a:solidFill>
              <a:ea typeface="Arial" panose="020B0604020202020204" pitchFamily="34" charset="0"/>
            </a:endParaRPr>
          </a:p>
          <a:p>
            <a:pPr marL="0" lvl="1">
              <a:tabLst>
                <a:tab pos="2366645" algn="l"/>
              </a:tabLst>
            </a:pPr>
            <a:r>
              <a:rPr lang="en-US" sz="2200" b="1" spc="-10" dirty="0">
                <a:solidFill>
                  <a:srgbClr val="0E4D7A"/>
                </a:solidFill>
                <a:ea typeface="Arial" panose="020B0604020202020204" pitchFamily="34" charset="0"/>
              </a:rPr>
              <a:t>Other</a:t>
            </a:r>
          </a:p>
          <a:p>
            <a:pPr marL="571500" lvl="2" indent="-285750">
              <a:buFont typeface="Arial" panose="020B0604020202020204" pitchFamily="34" charset="0"/>
              <a:buChar char="•"/>
              <a:tabLst>
                <a:tab pos="2366645" algn="l"/>
              </a:tabLst>
            </a:pPr>
            <a:r>
              <a:rPr lang="en-US" sz="2200" dirty="0"/>
              <a:t>TargetHIV: </a:t>
            </a:r>
            <a:r>
              <a:rPr lang="en-US" sz="2200" spc="-10" dirty="0">
                <a:solidFill>
                  <a:srgbClr val="0E4D7A"/>
                </a:solidFill>
                <a:effectLst/>
                <a:ea typeface="Arial" panose="020B0604020202020204" pitchFamily="34" charset="0"/>
                <a:hlinkClick r:id="rId12"/>
              </a:rPr>
              <a:t>https://targethiv.org/</a:t>
            </a:r>
            <a:r>
              <a:rPr lang="en-US" sz="2200" spc="-10" dirty="0">
                <a:solidFill>
                  <a:srgbClr val="0E4D7A"/>
                </a:solidFill>
                <a:effectLst/>
                <a:ea typeface="Arial" panose="020B0604020202020204" pitchFamily="34" charset="0"/>
              </a:rPr>
              <a:t> </a:t>
            </a:r>
          </a:p>
          <a:p>
            <a:pPr marL="1200150" lvl="2" indent="-285750">
              <a:buFont typeface="Arial" panose="020B0604020202020204" pitchFamily="34" charset="0"/>
              <a:buChar char="•"/>
              <a:tabLst>
                <a:tab pos="2366645" algn="l"/>
              </a:tabLst>
            </a:pPr>
            <a:endParaRPr lang="en-US" sz="2200" b="1" dirty="0">
              <a:effectLst/>
              <a:ea typeface="Arial" panose="020B0604020202020204" pitchFamily="34" charset="0"/>
            </a:endParaRPr>
          </a:p>
          <a:p>
            <a:pPr marL="2366010" marR="0" indent="-229235">
              <a:spcBef>
                <a:spcPts val="1560"/>
              </a:spcBef>
              <a:spcAft>
                <a:spcPts val="0"/>
              </a:spcAft>
              <a:tabLst>
                <a:tab pos="2366645" algn="l"/>
              </a:tabLst>
            </a:pPr>
            <a:r>
              <a:rPr lang="en-US" sz="2000" b="1" spc="-10" dirty="0">
                <a:solidFill>
                  <a:srgbClr val="0E4D7A"/>
                </a:solidFill>
                <a:effectLst/>
                <a:latin typeface="Calibri" panose="020F0502020204030204" pitchFamily="34" charset="0"/>
                <a:ea typeface="Calibri" panose="020F0502020204030204" pitchFamily="34" charset="0"/>
              </a:rPr>
              <a:t> </a:t>
            </a:r>
            <a:endParaRPr lang="en-US" sz="20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509759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5F87D-FE91-C4A6-2FF5-76760DA387EC}"/>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1C9ACC5-D77B-C125-F9B9-9E217781BA10}"/>
              </a:ext>
            </a:extLst>
          </p:cNvPr>
          <p:cNvSpPr>
            <a:spLocks noGrp="1"/>
          </p:cNvSpPr>
          <p:nvPr>
            <p:ph idx="1"/>
          </p:nvPr>
        </p:nvSpPr>
        <p:spPr/>
        <p:txBody>
          <a:bodyPr/>
          <a:lstStyle/>
          <a:p>
            <a:endParaRPr lang="en-US" dirty="0"/>
          </a:p>
        </p:txBody>
      </p:sp>
      <p:sp>
        <p:nvSpPr>
          <p:cNvPr id="4" name="Text Placeholder 3">
            <a:extLst>
              <a:ext uri="{FF2B5EF4-FFF2-40B4-BE49-F238E27FC236}">
                <a16:creationId xmlns:a16="http://schemas.microsoft.com/office/drawing/2014/main" id="{A1EBD72B-E711-0810-B2D9-DB9AAA65D742}"/>
              </a:ext>
            </a:extLst>
          </p:cNvPr>
          <p:cNvSpPr>
            <a:spLocks noGrp="1"/>
          </p:cNvSpPr>
          <p:nvPr>
            <p:ph type="body" sz="quarter" idx="13"/>
          </p:nvPr>
        </p:nvSpPr>
        <p:spPr/>
        <p:txBody>
          <a:bodyPr/>
          <a:lstStyle/>
          <a:p>
            <a:endParaRPr lang="en-US"/>
          </a:p>
        </p:txBody>
      </p:sp>
      <p:sp>
        <p:nvSpPr>
          <p:cNvPr id="5" name="Slide Number Placeholder 4">
            <a:extLst>
              <a:ext uri="{FF2B5EF4-FFF2-40B4-BE49-F238E27FC236}">
                <a16:creationId xmlns:a16="http://schemas.microsoft.com/office/drawing/2014/main" id="{88925F39-872E-B54D-9225-F81066970DC7}"/>
              </a:ext>
            </a:extLst>
          </p:cNvPr>
          <p:cNvSpPr>
            <a:spLocks noGrp="1"/>
          </p:cNvSpPr>
          <p:nvPr>
            <p:ph type="sldNum" sz="quarter" idx="12"/>
          </p:nvPr>
        </p:nvSpPr>
        <p:spPr/>
        <p:txBody>
          <a:bodyPr/>
          <a:lstStyle/>
          <a:p>
            <a:fld id="{F9ECA865-404D-4A57-9AC1-FD3038CC100D}" type="slidenum">
              <a:rPr lang="en-US" smtClean="0"/>
              <a:pPr/>
              <a:t>28</a:t>
            </a:fld>
            <a:endParaRPr lang="en-US" dirty="0"/>
          </a:p>
        </p:txBody>
      </p:sp>
    </p:spTree>
    <p:extLst>
      <p:ext uri="{BB962C8B-B14F-4D97-AF65-F5344CB8AC3E}">
        <p14:creationId xmlns:p14="http://schemas.microsoft.com/office/powerpoint/2010/main" val="1663622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2E310-3D82-418F-A534-CFB4C19B48C5}"/>
              </a:ext>
            </a:extLst>
          </p:cNvPr>
          <p:cNvSpPr>
            <a:spLocks noGrp="1"/>
          </p:cNvSpPr>
          <p:nvPr>
            <p:ph type="title"/>
          </p:nvPr>
        </p:nvSpPr>
        <p:spPr>
          <a:xfrm>
            <a:off x="838200" y="120109"/>
            <a:ext cx="10515600" cy="950416"/>
          </a:xfrm>
        </p:spPr>
        <p:txBody>
          <a:bodyPr>
            <a:normAutofit/>
          </a:bodyPr>
          <a:lstStyle/>
          <a:p>
            <a:r>
              <a:rPr lang="en-US" sz="4000" dirty="0"/>
              <a:t>Connect with HRSA</a:t>
            </a:r>
          </a:p>
        </p:txBody>
      </p:sp>
      <p:sp>
        <p:nvSpPr>
          <p:cNvPr id="4" name="Content Placeholder 3">
            <a:extLst>
              <a:ext uri="{FF2B5EF4-FFF2-40B4-BE49-F238E27FC236}">
                <a16:creationId xmlns:a16="http://schemas.microsoft.com/office/drawing/2014/main" id="{F491DFDA-565C-4E62-BA12-421BD0DE06E8}"/>
              </a:ext>
            </a:extLst>
          </p:cNvPr>
          <p:cNvSpPr>
            <a:spLocks noGrp="1" noChangeAspect="1"/>
          </p:cNvSpPr>
          <p:nvPr>
            <p:ph sz="quarter" idx="13"/>
          </p:nvPr>
        </p:nvSpPr>
        <p:spPr>
          <a:xfrm>
            <a:off x="838200" y="1518590"/>
            <a:ext cx="10515600" cy="1497076"/>
          </a:xfrm>
        </p:spPr>
        <p:txBody>
          <a:bodyPr>
            <a:normAutofit/>
          </a:bodyPr>
          <a:lstStyle/>
          <a:p>
            <a:pPr marL="0" indent="0">
              <a:buNone/>
            </a:pPr>
            <a:r>
              <a:rPr lang="en-US" sz="3900" dirty="0">
                <a:solidFill>
                  <a:schemeClr val="tx1"/>
                </a:solidFill>
              </a:rPr>
              <a:t>Learn more about our agency at: </a:t>
            </a:r>
          </a:p>
          <a:p>
            <a:pPr marL="0" indent="0">
              <a:buNone/>
            </a:pPr>
            <a:r>
              <a:rPr lang="en-US" sz="4300" u="sng" dirty="0">
                <a:solidFill>
                  <a:srgbClr val="0563C1"/>
                </a:solidFill>
                <a:uFill>
                  <a:solidFill>
                    <a:srgbClr val="0563C1"/>
                  </a:solidFill>
                </a:uFill>
                <a:sym typeface="Calibri"/>
                <a:hlinkClick r:id="rId2"/>
              </a:rPr>
              <a:t>www.HRSA.gov</a:t>
            </a:r>
            <a:endParaRPr lang="en-US" sz="4300" u="sng" dirty="0">
              <a:solidFill>
                <a:srgbClr val="0563C1"/>
              </a:solidFill>
              <a:uFill>
                <a:solidFill>
                  <a:srgbClr val="0563C1"/>
                </a:solidFill>
              </a:uFill>
              <a:sym typeface="Calibri"/>
            </a:endParaRPr>
          </a:p>
        </p:txBody>
      </p:sp>
      <p:sp>
        <p:nvSpPr>
          <p:cNvPr id="5" name="Content Placeholder 4">
            <a:extLst>
              <a:ext uri="{FF2B5EF4-FFF2-40B4-BE49-F238E27FC236}">
                <a16:creationId xmlns:a16="http://schemas.microsoft.com/office/drawing/2014/main" id="{CE9220D7-A106-44C2-B0E6-9AE990EBF466}"/>
              </a:ext>
            </a:extLst>
          </p:cNvPr>
          <p:cNvSpPr>
            <a:spLocks noGrp="1"/>
          </p:cNvSpPr>
          <p:nvPr>
            <p:ph sz="quarter" idx="14"/>
          </p:nvPr>
        </p:nvSpPr>
        <p:spPr>
          <a:xfrm>
            <a:off x="838200" y="3502713"/>
            <a:ext cx="10515600" cy="707214"/>
          </a:xfrm>
        </p:spPr>
        <p:txBody>
          <a:bodyPr>
            <a:normAutofit/>
          </a:bodyPr>
          <a:lstStyle/>
          <a:p>
            <a:pPr marL="0" indent="0">
              <a:buNone/>
            </a:pPr>
            <a:r>
              <a:rPr lang="en-US" dirty="0">
                <a:solidFill>
                  <a:schemeClr val="tx1"/>
                </a:solidFill>
                <a:hlinkClick r:id="rId3"/>
              </a:rPr>
              <a:t>Sign up for the HRSA eNews</a:t>
            </a:r>
            <a:endParaRPr lang="en-US" dirty="0">
              <a:solidFill>
                <a:schemeClr val="tx1"/>
              </a:solidFill>
            </a:endParaRPr>
          </a:p>
        </p:txBody>
      </p:sp>
      <p:sp>
        <p:nvSpPr>
          <p:cNvPr id="13" name="Content Placeholder 12">
            <a:extLst>
              <a:ext uri="{FF2B5EF4-FFF2-40B4-BE49-F238E27FC236}">
                <a16:creationId xmlns:a16="http://schemas.microsoft.com/office/drawing/2014/main" id="{4F51BE1E-2A32-47E0-96AD-C6A7DF86731E}"/>
              </a:ext>
            </a:extLst>
          </p:cNvPr>
          <p:cNvSpPr>
            <a:spLocks noGrp="1"/>
          </p:cNvSpPr>
          <p:nvPr>
            <p:ph sz="quarter" idx="15"/>
          </p:nvPr>
        </p:nvSpPr>
        <p:spPr>
          <a:xfrm>
            <a:off x="2409264" y="4431966"/>
            <a:ext cx="7373471" cy="707214"/>
          </a:xfrm>
        </p:spPr>
        <p:txBody>
          <a:bodyPr/>
          <a:lstStyle/>
          <a:p>
            <a:pPr marL="0" indent="0">
              <a:buNone/>
            </a:pPr>
            <a:r>
              <a:rPr lang="en-US" dirty="0">
                <a:solidFill>
                  <a:schemeClr val="tx1"/>
                </a:solidFill>
              </a:rPr>
              <a:t>FOLLOW US: </a:t>
            </a:r>
          </a:p>
        </p:txBody>
      </p:sp>
      <p:pic>
        <p:nvPicPr>
          <p:cNvPr id="7" name="Picture 6" descr="&quot;&quot;">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60939" y="3511882"/>
            <a:ext cx="737487" cy="490447"/>
          </a:xfrm>
          <a:prstGeom prst="rect">
            <a:avLst/>
          </a:prstGeom>
        </p:spPr>
      </p:pic>
      <p:grpSp>
        <p:nvGrpSpPr>
          <p:cNvPr id="14" name="Group 13" descr="Social Media Icons&#10;"/>
          <p:cNvGrpSpPr/>
          <p:nvPr/>
        </p:nvGrpSpPr>
        <p:grpSpPr>
          <a:xfrm>
            <a:off x="3796726" y="5139180"/>
            <a:ext cx="4598531" cy="797995"/>
            <a:chOff x="3799084" y="5111968"/>
            <a:chExt cx="4598531" cy="797995"/>
          </a:xfrm>
        </p:grpSpPr>
        <p:pic>
          <p:nvPicPr>
            <p:cNvPr id="8" name="Picture 7" descr="Facebook">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99084" y="5117474"/>
              <a:ext cx="781093" cy="781093"/>
            </a:xfrm>
            <a:prstGeom prst="rect">
              <a:avLst/>
            </a:prstGeom>
          </p:spPr>
        </p:pic>
        <p:pic>
          <p:nvPicPr>
            <p:cNvPr id="9" name="Picture 8" descr="Twitter">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55581" y="5113531"/>
              <a:ext cx="777240" cy="777240"/>
            </a:xfrm>
            <a:prstGeom prst="rect">
              <a:avLst/>
            </a:prstGeom>
          </p:spPr>
        </p:pic>
        <p:pic>
          <p:nvPicPr>
            <p:cNvPr id="10" name="Picture 9" descr="Instagram">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89646" y="5119224"/>
              <a:ext cx="786290" cy="785036"/>
            </a:xfrm>
            <a:prstGeom prst="rect">
              <a:avLst/>
            </a:prstGeom>
          </p:spPr>
        </p:pic>
        <p:pic>
          <p:nvPicPr>
            <p:cNvPr id="11" name="Picture 10" descr="Instagram">
              <a:hlinkClick r:id="rId11"/>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659254" y="5124834"/>
              <a:ext cx="786384" cy="785129"/>
            </a:xfrm>
            <a:prstGeom prst="rect">
              <a:avLst/>
            </a:prstGeom>
          </p:spPr>
        </p:pic>
        <p:pic>
          <p:nvPicPr>
            <p:cNvPr id="12" name="Picture 11" descr="YouTube">
              <a:hlinkClick r:id="rId13"/>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12580" y="5111968"/>
              <a:ext cx="785035" cy="785035"/>
            </a:xfrm>
            <a:prstGeom prst="rect">
              <a:avLst/>
            </a:prstGeom>
          </p:spPr>
        </p:pic>
      </p:grpSp>
      <p:sp>
        <p:nvSpPr>
          <p:cNvPr id="3" name="Slide Number Placeholder 2">
            <a:extLst>
              <a:ext uri="{FF2B5EF4-FFF2-40B4-BE49-F238E27FC236}">
                <a16:creationId xmlns:a16="http://schemas.microsoft.com/office/drawing/2014/main" id="{A054B5B0-1D6B-4084-BFC9-D8B65287122A}"/>
              </a:ext>
            </a:extLst>
          </p:cNvPr>
          <p:cNvSpPr>
            <a:spLocks noGrp="1"/>
          </p:cNvSpPr>
          <p:nvPr>
            <p:ph type="sldNum" sz="quarter" idx="12"/>
          </p:nvPr>
        </p:nvSpPr>
        <p:spPr/>
        <p:txBody>
          <a:bodyPr/>
          <a:lstStyle/>
          <a:p>
            <a:fld id="{C7D939B5-D1D6-442B-960C-11410C62AFA7}" type="slidenum">
              <a:rPr lang="en-US" smtClean="0"/>
              <a:pPr/>
              <a:t>29</a:t>
            </a:fld>
            <a:endParaRPr lang="en-US" dirty="0"/>
          </a:p>
        </p:txBody>
      </p:sp>
    </p:spTree>
    <p:extLst>
      <p:ext uri="{BB962C8B-B14F-4D97-AF65-F5344CB8AC3E}">
        <p14:creationId xmlns:p14="http://schemas.microsoft.com/office/powerpoint/2010/main" val="3036945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50848-079B-8AF4-7853-F454E7B1F630}"/>
              </a:ext>
            </a:extLst>
          </p:cNvPr>
          <p:cNvSpPr>
            <a:spLocks noGrp="1"/>
          </p:cNvSpPr>
          <p:nvPr>
            <p:ph type="title"/>
          </p:nvPr>
        </p:nvSpPr>
        <p:spPr/>
        <p:txBody>
          <a:bodyPr/>
          <a:lstStyle/>
          <a:p>
            <a:r>
              <a:rPr lang="en-US" dirty="0"/>
              <a:t>Overview of Presentation</a:t>
            </a:r>
          </a:p>
        </p:txBody>
      </p:sp>
      <p:sp>
        <p:nvSpPr>
          <p:cNvPr id="3" name="Content Placeholder 2">
            <a:extLst>
              <a:ext uri="{FF2B5EF4-FFF2-40B4-BE49-F238E27FC236}">
                <a16:creationId xmlns:a16="http://schemas.microsoft.com/office/drawing/2014/main" id="{6140DA60-B052-AEAB-F546-13978FDC5B77}"/>
              </a:ext>
            </a:extLst>
          </p:cNvPr>
          <p:cNvSpPr>
            <a:spLocks noGrp="1"/>
          </p:cNvSpPr>
          <p:nvPr>
            <p:ph idx="1"/>
          </p:nvPr>
        </p:nvSpPr>
        <p:spPr/>
        <p:txBody>
          <a:bodyPr>
            <a:normAutofit lnSpcReduction="10000"/>
          </a:bodyPr>
          <a:lstStyle/>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rPr>
              <a:t>Today’s presentation will include:</a:t>
            </a:r>
          </a:p>
          <a:p>
            <a:pPr marL="120650" marR="0" indent="0" defTabSz="968375">
              <a:spcBef>
                <a:spcPts val="0"/>
              </a:spcBef>
              <a:spcAft>
                <a:spcPts val="0"/>
              </a:spcAft>
              <a:buNone/>
            </a:pPr>
            <a:endParaRPr lang="en-US" sz="2400" dirty="0">
              <a:latin typeface="Calibri" panose="020F0502020204030204" pitchFamily="34" charset="0"/>
              <a:ea typeface="Calibri" panose="020F0502020204030204" pitchFamily="34" charset="0"/>
            </a:endParaRPr>
          </a:p>
          <a:p>
            <a:pPr marL="463550" indent="-342900" defTabSz="968375">
              <a:spcBef>
                <a:spcPts val="0"/>
              </a:spcBef>
            </a:pPr>
            <a:r>
              <a:rPr lang="en-US" sz="2400" dirty="0">
                <a:effectLst/>
                <a:latin typeface="Calibri" panose="020F0502020204030204" pitchFamily="34" charset="0"/>
                <a:ea typeface="Calibri" panose="020F0502020204030204" pitchFamily="34" charset="0"/>
              </a:rPr>
              <a:t>An overview of the HRSA HAB Ending the HIV Epidemic in the U.S. (EHE) cooperative agreement, </a:t>
            </a:r>
          </a:p>
          <a:p>
            <a:pPr marL="463550" indent="-342900" defTabSz="968375">
              <a:spcBef>
                <a:spcPts val="0"/>
              </a:spcBef>
            </a:pPr>
            <a:endParaRPr lang="en-US" sz="2400" dirty="0">
              <a:latin typeface="Calibri" panose="020F0502020204030204" pitchFamily="34" charset="0"/>
              <a:ea typeface="Calibri" panose="020F0502020204030204" pitchFamily="34" charset="0"/>
            </a:endParaRPr>
          </a:p>
          <a:p>
            <a:pPr marL="463550" indent="-342900" defTabSz="968375">
              <a:spcBef>
                <a:spcPts val="0"/>
              </a:spcBef>
            </a:pPr>
            <a:r>
              <a:rPr lang="en-US" sz="2400" dirty="0">
                <a:latin typeface="Calibri" panose="020F0502020204030204" pitchFamily="34" charset="0"/>
                <a:ea typeface="Calibri" panose="020F0502020204030204" pitchFamily="34" charset="0"/>
              </a:rPr>
              <a:t>A description of EHE services and allowable expenses,</a:t>
            </a:r>
          </a:p>
          <a:p>
            <a:pPr marL="463550" indent="-342900" defTabSz="968375">
              <a:spcBef>
                <a:spcPts val="0"/>
              </a:spcBef>
            </a:pPr>
            <a:endParaRPr lang="en-US" sz="2400" dirty="0">
              <a:effectLst/>
              <a:latin typeface="Calibri" panose="020F0502020204030204" pitchFamily="34" charset="0"/>
              <a:ea typeface="Calibri" panose="020F0502020204030204" pitchFamily="34" charset="0"/>
            </a:endParaRPr>
          </a:p>
          <a:p>
            <a:pPr marL="463550" indent="-342900" defTabSz="968375">
              <a:spcBef>
                <a:spcPts val="0"/>
              </a:spcBef>
            </a:pPr>
            <a:r>
              <a:rPr lang="en-US" sz="2400" dirty="0">
                <a:latin typeface="Calibri" panose="020F0502020204030204" pitchFamily="34" charset="0"/>
                <a:ea typeface="Calibri" panose="020F0502020204030204" pitchFamily="34" charset="0"/>
              </a:rPr>
              <a:t>EHE data reporting summary and resources,</a:t>
            </a:r>
          </a:p>
          <a:p>
            <a:pPr marL="463550" indent="-342900" defTabSz="968375">
              <a:spcBef>
                <a:spcPts val="0"/>
              </a:spcBef>
            </a:pPr>
            <a:endParaRPr lang="en-US" sz="2400" dirty="0">
              <a:latin typeface="Calibri" panose="020F0502020204030204" pitchFamily="34" charset="0"/>
              <a:ea typeface="Calibri" panose="020F0502020204030204" pitchFamily="34" charset="0"/>
            </a:endParaRPr>
          </a:p>
          <a:p>
            <a:pPr marL="463550" indent="-342900" defTabSz="968375">
              <a:spcBef>
                <a:spcPts val="0"/>
              </a:spcBef>
            </a:pPr>
            <a:r>
              <a:rPr lang="en-US" sz="2400" dirty="0">
                <a:latin typeface="Calibri" panose="020F0502020204030204" pitchFamily="34" charset="0"/>
                <a:ea typeface="Calibri" panose="020F0502020204030204" pitchFamily="34" charset="0"/>
              </a:rPr>
              <a:t>An opportunity for questions/answers, and </a:t>
            </a:r>
          </a:p>
          <a:p>
            <a:pPr marL="463550" indent="-342900" defTabSz="968375">
              <a:spcBef>
                <a:spcPts val="0"/>
              </a:spcBef>
            </a:pPr>
            <a:endParaRPr lang="en-US" sz="2400" dirty="0">
              <a:latin typeface="Calibri" panose="020F0502020204030204" pitchFamily="34" charset="0"/>
              <a:ea typeface="Calibri" panose="020F0502020204030204" pitchFamily="34" charset="0"/>
            </a:endParaRPr>
          </a:p>
          <a:p>
            <a:pPr marL="463550" indent="-342900" defTabSz="968375">
              <a:spcBef>
                <a:spcPts val="0"/>
              </a:spcBef>
            </a:pPr>
            <a:r>
              <a:rPr lang="en-US" sz="2400" dirty="0">
                <a:latin typeface="Calibri" panose="020F0502020204030204" pitchFamily="34" charset="0"/>
                <a:ea typeface="Calibri" panose="020F0502020204030204" pitchFamily="34" charset="0"/>
              </a:rPr>
              <a:t>A list of available resources and contacts.</a:t>
            </a:r>
            <a:endParaRPr lang="en-US" sz="2400" dirty="0"/>
          </a:p>
        </p:txBody>
      </p:sp>
      <p:sp>
        <p:nvSpPr>
          <p:cNvPr id="4" name="Slide Number Placeholder 3">
            <a:extLst>
              <a:ext uri="{FF2B5EF4-FFF2-40B4-BE49-F238E27FC236}">
                <a16:creationId xmlns:a16="http://schemas.microsoft.com/office/drawing/2014/main" id="{CA0B47C1-752B-D3DE-7EA3-0725DA5FE8CA}"/>
              </a:ext>
            </a:extLst>
          </p:cNvPr>
          <p:cNvSpPr>
            <a:spLocks noGrp="1"/>
          </p:cNvSpPr>
          <p:nvPr>
            <p:ph type="sldNum" sz="quarter" idx="12"/>
          </p:nvPr>
        </p:nvSpPr>
        <p:spPr/>
        <p:txBody>
          <a:bodyPr/>
          <a:lstStyle/>
          <a:p>
            <a:fld id="{F9ECA865-404D-4A57-9AC1-FD3038CC100D}" type="slidenum">
              <a:rPr lang="en-US" smtClean="0"/>
              <a:pPr/>
              <a:t>3</a:t>
            </a:fld>
            <a:endParaRPr lang="en-US" dirty="0"/>
          </a:p>
        </p:txBody>
      </p:sp>
    </p:spTree>
    <p:extLst>
      <p:ext uri="{BB962C8B-B14F-4D97-AF65-F5344CB8AC3E}">
        <p14:creationId xmlns:p14="http://schemas.microsoft.com/office/powerpoint/2010/main" val="1641846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Ending the HIV Epidemic in the U.S. (EHE) Initiative</a:t>
            </a:r>
          </a:p>
        </p:txBody>
      </p:sp>
      <p:sp>
        <p:nvSpPr>
          <p:cNvPr id="5" name="Slide Number Placeholder 4"/>
          <p:cNvSpPr>
            <a:spLocks noGrp="1"/>
          </p:cNvSpPr>
          <p:nvPr>
            <p:ph type="sldNum" sz="quarter" idx="12"/>
          </p:nvPr>
        </p:nvSpPr>
        <p:spPr/>
        <p:txBody>
          <a:bodyPr/>
          <a:lstStyle/>
          <a:p>
            <a:fld id="{F9ECA865-404D-4A57-9AC1-FD3038CC100D}" type="slidenum">
              <a:rPr lang="en-US" smtClean="0"/>
              <a:pPr/>
              <a:t>4</a:t>
            </a:fld>
            <a:endParaRPr lang="en-US" dirty="0"/>
          </a:p>
        </p:txBody>
      </p:sp>
      <p:sp>
        <p:nvSpPr>
          <p:cNvPr id="8" name="object 2"/>
          <p:cNvSpPr txBox="1">
            <a:spLocks/>
          </p:cNvSpPr>
          <p:nvPr/>
        </p:nvSpPr>
        <p:spPr>
          <a:xfrm>
            <a:off x="2415421" y="1507680"/>
            <a:ext cx="1270159" cy="1278492"/>
          </a:xfrm>
          <a:prstGeom prst="rect">
            <a:avLst/>
          </a:prstGeom>
        </p:spPr>
        <p:txBody>
          <a:bodyPr vert="horz" wrap="square" lIns="0" tIns="91440" rIns="0" bIns="0" rtlCol="0" anchor="ctr">
            <a:spAutoFit/>
          </a:bodyPr>
          <a:lstStyle>
            <a:lvl1pPr algn="l" defTabSz="914400" rtl="0" eaLnBrk="1" latinLnBrk="0" hangingPunct="1">
              <a:lnSpc>
                <a:spcPct val="100000"/>
              </a:lnSpc>
              <a:spcBef>
                <a:spcPct val="0"/>
              </a:spcBef>
              <a:buNone/>
              <a:defRPr sz="4000" b="1" kern="1200">
                <a:solidFill>
                  <a:srgbClr val="0F4D7B"/>
                </a:solidFill>
                <a:latin typeface="+mn-lt"/>
                <a:ea typeface="+mj-ea"/>
                <a:cs typeface="+mj-cs"/>
              </a:defRPr>
            </a:lvl1pPr>
          </a:lstStyle>
          <a:p>
            <a:pPr marL="9525" marR="306705">
              <a:lnSpc>
                <a:spcPct val="78200"/>
              </a:lnSpc>
              <a:spcBef>
                <a:spcPts val="720"/>
              </a:spcBef>
            </a:pPr>
            <a:r>
              <a:rPr lang="en-US" sz="2475" spc="-4"/>
              <a:t>Ending  </a:t>
            </a:r>
            <a:r>
              <a:rPr lang="en-US" sz="2475" spc="11"/>
              <a:t>the  </a:t>
            </a:r>
            <a:r>
              <a:rPr lang="en-US" sz="2475"/>
              <a:t>HIV</a:t>
            </a:r>
          </a:p>
          <a:p>
            <a:pPr marL="9525">
              <a:lnSpc>
                <a:spcPts val="2325"/>
              </a:lnSpc>
            </a:pPr>
            <a:r>
              <a:rPr lang="en-US" sz="2475" spc="-8"/>
              <a:t>Epidemic</a:t>
            </a:r>
            <a:endParaRPr lang="en-US" sz="2475"/>
          </a:p>
        </p:txBody>
      </p:sp>
      <p:sp>
        <p:nvSpPr>
          <p:cNvPr id="9" name="object 3" descr="EtHE image" title="EtHE image"/>
          <p:cNvSpPr/>
          <p:nvPr/>
        </p:nvSpPr>
        <p:spPr>
          <a:xfrm>
            <a:off x="2294534" y="2477422"/>
            <a:ext cx="0" cy="258604"/>
          </a:xfrm>
          <a:custGeom>
            <a:avLst/>
            <a:gdLst/>
            <a:ahLst/>
            <a:cxnLst/>
            <a:rect l="l" t="t" r="r" b="b"/>
            <a:pathLst>
              <a:path h="344805">
                <a:moveTo>
                  <a:pt x="0" y="0"/>
                </a:moveTo>
                <a:lnTo>
                  <a:pt x="0" y="344322"/>
                </a:lnTo>
              </a:path>
            </a:pathLst>
          </a:custGeom>
          <a:ln w="67995">
            <a:solidFill>
              <a:srgbClr val="02798D"/>
            </a:solidFill>
          </a:ln>
        </p:spPr>
        <p:txBody>
          <a:bodyPr wrap="square" lIns="0" tIns="0" rIns="0" bIns="0" rtlCol="0"/>
          <a:lstStyle/>
          <a:p>
            <a:endParaRPr sz="1350"/>
          </a:p>
        </p:txBody>
      </p:sp>
      <p:sp>
        <p:nvSpPr>
          <p:cNvPr id="10" name="object 4" descr="EtHE image" title="EtHE image"/>
          <p:cNvSpPr/>
          <p:nvPr/>
        </p:nvSpPr>
        <p:spPr>
          <a:xfrm>
            <a:off x="2294534" y="2178499"/>
            <a:ext cx="0" cy="258604"/>
          </a:xfrm>
          <a:custGeom>
            <a:avLst/>
            <a:gdLst/>
            <a:ahLst/>
            <a:cxnLst/>
            <a:rect l="l" t="t" r="r" b="b"/>
            <a:pathLst>
              <a:path h="344805">
                <a:moveTo>
                  <a:pt x="0" y="0"/>
                </a:moveTo>
                <a:lnTo>
                  <a:pt x="0" y="344297"/>
                </a:lnTo>
              </a:path>
            </a:pathLst>
          </a:custGeom>
          <a:ln w="67995">
            <a:solidFill>
              <a:srgbClr val="F7AE1C"/>
            </a:solidFill>
          </a:ln>
        </p:spPr>
        <p:txBody>
          <a:bodyPr wrap="square" lIns="0" tIns="0" rIns="0" bIns="0" rtlCol="0"/>
          <a:lstStyle/>
          <a:p>
            <a:endParaRPr sz="1350"/>
          </a:p>
        </p:txBody>
      </p:sp>
      <p:sp>
        <p:nvSpPr>
          <p:cNvPr id="11" name="object 5" descr="EtHE image" title="EtHE image"/>
          <p:cNvSpPr/>
          <p:nvPr/>
        </p:nvSpPr>
        <p:spPr>
          <a:xfrm>
            <a:off x="2294534" y="1885300"/>
            <a:ext cx="0" cy="258604"/>
          </a:xfrm>
          <a:custGeom>
            <a:avLst/>
            <a:gdLst/>
            <a:ahLst/>
            <a:cxnLst/>
            <a:rect l="l" t="t" r="r" b="b"/>
            <a:pathLst>
              <a:path h="344805">
                <a:moveTo>
                  <a:pt x="0" y="0"/>
                </a:moveTo>
                <a:lnTo>
                  <a:pt x="0" y="344297"/>
                </a:lnTo>
              </a:path>
            </a:pathLst>
          </a:custGeom>
          <a:ln w="67995">
            <a:solidFill>
              <a:srgbClr val="BD1E2C"/>
            </a:solidFill>
          </a:ln>
        </p:spPr>
        <p:txBody>
          <a:bodyPr wrap="square" lIns="0" tIns="0" rIns="0" bIns="0" rtlCol="0"/>
          <a:lstStyle/>
          <a:p>
            <a:endParaRPr sz="1350"/>
          </a:p>
        </p:txBody>
      </p:sp>
      <p:sp>
        <p:nvSpPr>
          <p:cNvPr id="12" name="object 6" descr="EtHE image" title="EtHE image"/>
          <p:cNvSpPr/>
          <p:nvPr/>
        </p:nvSpPr>
        <p:spPr>
          <a:xfrm>
            <a:off x="2294534" y="1586368"/>
            <a:ext cx="0" cy="258604"/>
          </a:xfrm>
          <a:custGeom>
            <a:avLst/>
            <a:gdLst/>
            <a:ahLst/>
            <a:cxnLst/>
            <a:rect l="l" t="t" r="r" b="b"/>
            <a:pathLst>
              <a:path h="344805">
                <a:moveTo>
                  <a:pt x="0" y="0"/>
                </a:moveTo>
                <a:lnTo>
                  <a:pt x="0" y="344322"/>
                </a:lnTo>
              </a:path>
            </a:pathLst>
          </a:custGeom>
          <a:ln w="67995">
            <a:solidFill>
              <a:srgbClr val="1B75BB"/>
            </a:solidFill>
          </a:ln>
        </p:spPr>
        <p:txBody>
          <a:bodyPr wrap="square" lIns="0" tIns="0" rIns="0" bIns="0" rtlCol="0"/>
          <a:lstStyle/>
          <a:p>
            <a:endParaRPr sz="1350"/>
          </a:p>
        </p:txBody>
      </p:sp>
      <p:sp>
        <p:nvSpPr>
          <p:cNvPr id="13" name="object 7" descr="EtHE image" title="EtHE image"/>
          <p:cNvSpPr/>
          <p:nvPr/>
        </p:nvSpPr>
        <p:spPr>
          <a:xfrm>
            <a:off x="2269043" y="2990847"/>
            <a:ext cx="4160044" cy="3028950"/>
          </a:xfrm>
          <a:custGeom>
            <a:avLst/>
            <a:gdLst/>
            <a:ahLst/>
            <a:cxnLst/>
            <a:rect l="l" t="t" r="r" b="b"/>
            <a:pathLst>
              <a:path w="5546725" h="4038600">
                <a:moveTo>
                  <a:pt x="5021008" y="0"/>
                </a:moveTo>
                <a:lnTo>
                  <a:pt x="0" y="0"/>
                </a:lnTo>
                <a:lnTo>
                  <a:pt x="0" y="4038396"/>
                </a:lnTo>
                <a:lnTo>
                  <a:pt x="5021008" y="4038396"/>
                </a:lnTo>
                <a:lnTo>
                  <a:pt x="5021008" y="2271839"/>
                </a:lnTo>
                <a:lnTo>
                  <a:pt x="5546623" y="1807514"/>
                </a:lnTo>
                <a:lnTo>
                  <a:pt x="5021008" y="1343126"/>
                </a:lnTo>
                <a:lnTo>
                  <a:pt x="5021008" y="0"/>
                </a:lnTo>
                <a:close/>
              </a:path>
            </a:pathLst>
          </a:custGeom>
          <a:solidFill>
            <a:srgbClr val="06798A"/>
          </a:solidFill>
        </p:spPr>
        <p:txBody>
          <a:bodyPr wrap="square" lIns="0" tIns="0" rIns="0" bIns="0" rtlCol="0"/>
          <a:lstStyle/>
          <a:p>
            <a:endParaRPr sz="1350"/>
          </a:p>
        </p:txBody>
      </p:sp>
      <p:sp>
        <p:nvSpPr>
          <p:cNvPr id="14" name="object 8" descr="EtHE image" title="EtHE image"/>
          <p:cNvSpPr/>
          <p:nvPr/>
        </p:nvSpPr>
        <p:spPr>
          <a:xfrm>
            <a:off x="6151050" y="2990850"/>
            <a:ext cx="3766185" cy="3028950"/>
          </a:xfrm>
          <a:custGeom>
            <a:avLst/>
            <a:gdLst/>
            <a:ahLst/>
            <a:cxnLst/>
            <a:rect l="l" t="t" r="r" b="b"/>
            <a:pathLst>
              <a:path w="5021580" h="4038600">
                <a:moveTo>
                  <a:pt x="5020995" y="0"/>
                </a:moveTo>
                <a:lnTo>
                  <a:pt x="0" y="0"/>
                </a:lnTo>
                <a:lnTo>
                  <a:pt x="0" y="1241780"/>
                </a:lnTo>
                <a:lnTo>
                  <a:pt x="627621" y="1807514"/>
                </a:lnTo>
                <a:lnTo>
                  <a:pt x="0" y="2373198"/>
                </a:lnTo>
                <a:lnTo>
                  <a:pt x="0" y="4038396"/>
                </a:lnTo>
                <a:lnTo>
                  <a:pt x="5020995" y="4038396"/>
                </a:lnTo>
                <a:lnTo>
                  <a:pt x="5020995" y="0"/>
                </a:lnTo>
                <a:close/>
              </a:path>
            </a:pathLst>
          </a:custGeom>
          <a:solidFill>
            <a:srgbClr val="C1252D"/>
          </a:solidFill>
        </p:spPr>
        <p:txBody>
          <a:bodyPr wrap="square" lIns="0" tIns="0" rIns="0" bIns="0" rtlCol="0"/>
          <a:lstStyle/>
          <a:p>
            <a:endParaRPr sz="1350"/>
          </a:p>
        </p:txBody>
      </p:sp>
      <p:sp>
        <p:nvSpPr>
          <p:cNvPr id="15" name="object 9"/>
          <p:cNvSpPr txBox="1"/>
          <p:nvPr/>
        </p:nvSpPr>
        <p:spPr>
          <a:xfrm>
            <a:off x="4011683" y="1666564"/>
            <a:ext cx="6046717" cy="994503"/>
          </a:xfrm>
          <a:prstGeom prst="rect">
            <a:avLst/>
          </a:prstGeom>
        </p:spPr>
        <p:txBody>
          <a:bodyPr vert="horz" wrap="square" lIns="0" tIns="9525" rIns="0" bIns="0" rtlCol="0">
            <a:spAutoFit/>
          </a:bodyPr>
          <a:lstStyle/>
          <a:p>
            <a:pPr marL="9525">
              <a:spcBef>
                <a:spcPts val="75"/>
              </a:spcBef>
            </a:pPr>
            <a:r>
              <a:rPr sz="3200" b="1" spc="158" dirty="0">
                <a:solidFill>
                  <a:srgbClr val="007889"/>
                </a:solidFill>
                <a:cs typeface="Cambria"/>
              </a:rPr>
              <a:t>Now</a:t>
            </a:r>
            <a:r>
              <a:rPr sz="3200" b="1" spc="26" dirty="0">
                <a:solidFill>
                  <a:srgbClr val="007889"/>
                </a:solidFill>
                <a:cs typeface="Cambria"/>
              </a:rPr>
              <a:t> </a:t>
            </a:r>
            <a:r>
              <a:rPr sz="3200" b="1" spc="94" dirty="0">
                <a:solidFill>
                  <a:srgbClr val="007889"/>
                </a:solidFill>
                <a:cs typeface="Cambria"/>
              </a:rPr>
              <a:t>is</a:t>
            </a:r>
            <a:r>
              <a:rPr sz="3200" b="1" spc="26" dirty="0">
                <a:solidFill>
                  <a:srgbClr val="007889"/>
                </a:solidFill>
                <a:cs typeface="Cambria"/>
              </a:rPr>
              <a:t> </a:t>
            </a:r>
            <a:r>
              <a:rPr sz="3200" b="1" spc="94" dirty="0">
                <a:solidFill>
                  <a:srgbClr val="007889"/>
                </a:solidFill>
                <a:cs typeface="Cambria"/>
              </a:rPr>
              <a:t>the</a:t>
            </a:r>
            <a:r>
              <a:rPr sz="3200" b="1" spc="26" dirty="0">
                <a:solidFill>
                  <a:srgbClr val="007889"/>
                </a:solidFill>
                <a:cs typeface="Cambria"/>
              </a:rPr>
              <a:t> </a:t>
            </a:r>
            <a:r>
              <a:rPr sz="3200" b="1" spc="113" dirty="0">
                <a:solidFill>
                  <a:srgbClr val="007889"/>
                </a:solidFill>
                <a:cs typeface="Cambria"/>
              </a:rPr>
              <a:t>time</a:t>
            </a:r>
            <a:r>
              <a:rPr sz="3200" b="1" spc="26" dirty="0">
                <a:solidFill>
                  <a:srgbClr val="007889"/>
                </a:solidFill>
                <a:cs typeface="Cambria"/>
              </a:rPr>
              <a:t> </a:t>
            </a:r>
            <a:r>
              <a:rPr sz="3200" b="1" spc="105" dirty="0">
                <a:solidFill>
                  <a:srgbClr val="007889"/>
                </a:solidFill>
                <a:cs typeface="Cambria"/>
              </a:rPr>
              <a:t>to</a:t>
            </a:r>
            <a:r>
              <a:rPr sz="3200" b="1" spc="26" dirty="0">
                <a:solidFill>
                  <a:srgbClr val="007889"/>
                </a:solidFill>
                <a:cs typeface="Cambria"/>
              </a:rPr>
              <a:t> </a:t>
            </a:r>
            <a:r>
              <a:rPr sz="3200" b="1" spc="86" dirty="0">
                <a:solidFill>
                  <a:srgbClr val="007889"/>
                </a:solidFill>
                <a:cs typeface="Cambria"/>
              </a:rPr>
              <a:t>end</a:t>
            </a:r>
            <a:r>
              <a:rPr sz="3200" b="1" spc="26" dirty="0">
                <a:solidFill>
                  <a:srgbClr val="007889"/>
                </a:solidFill>
                <a:cs typeface="Cambria"/>
              </a:rPr>
              <a:t> </a:t>
            </a:r>
            <a:r>
              <a:rPr sz="3200" b="1" spc="94" dirty="0">
                <a:solidFill>
                  <a:srgbClr val="007889"/>
                </a:solidFill>
                <a:cs typeface="Cambria"/>
              </a:rPr>
              <a:t>the</a:t>
            </a:r>
            <a:r>
              <a:rPr sz="3200" b="1" spc="26" dirty="0">
                <a:solidFill>
                  <a:srgbClr val="007889"/>
                </a:solidFill>
                <a:cs typeface="Cambria"/>
              </a:rPr>
              <a:t> </a:t>
            </a:r>
            <a:r>
              <a:rPr sz="3200" b="1" spc="158" dirty="0">
                <a:solidFill>
                  <a:srgbClr val="007889"/>
                </a:solidFill>
                <a:cs typeface="Cambria"/>
              </a:rPr>
              <a:t>HIV</a:t>
            </a:r>
            <a:r>
              <a:rPr sz="3200" b="1" spc="26" dirty="0">
                <a:solidFill>
                  <a:srgbClr val="007889"/>
                </a:solidFill>
                <a:cs typeface="Cambria"/>
              </a:rPr>
              <a:t> </a:t>
            </a:r>
            <a:r>
              <a:rPr sz="3200" b="1" spc="86" dirty="0">
                <a:solidFill>
                  <a:srgbClr val="007889"/>
                </a:solidFill>
                <a:cs typeface="Cambria"/>
              </a:rPr>
              <a:t>epidemic</a:t>
            </a:r>
            <a:endParaRPr sz="3200" dirty="0">
              <a:cs typeface="Cambria"/>
            </a:endParaRPr>
          </a:p>
        </p:txBody>
      </p:sp>
      <p:sp>
        <p:nvSpPr>
          <p:cNvPr id="16" name="object 10" descr="line" title="line"/>
          <p:cNvSpPr/>
          <p:nvPr/>
        </p:nvSpPr>
        <p:spPr>
          <a:xfrm>
            <a:off x="3858004" y="1578420"/>
            <a:ext cx="0" cy="1200150"/>
          </a:xfrm>
          <a:custGeom>
            <a:avLst/>
            <a:gdLst/>
            <a:ahLst/>
            <a:cxnLst/>
            <a:rect l="l" t="t" r="r" b="b"/>
            <a:pathLst>
              <a:path h="1600200">
                <a:moveTo>
                  <a:pt x="0" y="0"/>
                </a:moveTo>
                <a:lnTo>
                  <a:pt x="0" y="1600200"/>
                </a:lnTo>
              </a:path>
            </a:pathLst>
          </a:custGeom>
          <a:ln w="12700">
            <a:solidFill>
              <a:srgbClr val="000000"/>
            </a:solidFill>
          </a:ln>
        </p:spPr>
        <p:txBody>
          <a:bodyPr wrap="square" lIns="0" tIns="0" rIns="0" bIns="0" rtlCol="0"/>
          <a:lstStyle/>
          <a:p>
            <a:endParaRPr sz="1350"/>
          </a:p>
        </p:txBody>
      </p:sp>
      <p:sp>
        <p:nvSpPr>
          <p:cNvPr id="17" name="object 11" descr="line" title="line"/>
          <p:cNvSpPr/>
          <p:nvPr/>
        </p:nvSpPr>
        <p:spPr>
          <a:xfrm>
            <a:off x="4016165" y="3356943"/>
            <a:ext cx="553403" cy="706279"/>
          </a:xfrm>
          <a:custGeom>
            <a:avLst/>
            <a:gdLst/>
            <a:ahLst/>
            <a:cxnLst/>
            <a:rect l="l" t="t" r="r" b="b"/>
            <a:pathLst>
              <a:path w="737870" h="941704">
                <a:moveTo>
                  <a:pt x="257041" y="0"/>
                </a:moveTo>
                <a:lnTo>
                  <a:pt x="223767" y="18656"/>
                </a:lnTo>
                <a:lnTo>
                  <a:pt x="182651" y="44529"/>
                </a:lnTo>
                <a:lnTo>
                  <a:pt x="146198" y="73480"/>
                </a:lnTo>
                <a:lnTo>
                  <a:pt x="114153" y="105888"/>
                </a:lnTo>
                <a:lnTo>
                  <a:pt x="86258" y="142133"/>
                </a:lnTo>
                <a:lnTo>
                  <a:pt x="62256" y="182593"/>
                </a:lnTo>
                <a:lnTo>
                  <a:pt x="41891" y="227648"/>
                </a:lnTo>
                <a:lnTo>
                  <a:pt x="24905" y="277676"/>
                </a:lnTo>
                <a:lnTo>
                  <a:pt x="11042" y="333057"/>
                </a:lnTo>
                <a:lnTo>
                  <a:pt x="3240" y="380689"/>
                </a:lnTo>
                <a:lnTo>
                  <a:pt x="0" y="427979"/>
                </a:lnTo>
                <a:lnTo>
                  <a:pt x="1161" y="474677"/>
                </a:lnTo>
                <a:lnTo>
                  <a:pt x="6564" y="520533"/>
                </a:lnTo>
                <a:lnTo>
                  <a:pt x="16049" y="565296"/>
                </a:lnTo>
                <a:lnTo>
                  <a:pt x="29456" y="608716"/>
                </a:lnTo>
                <a:lnTo>
                  <a:pt x="46623" y="650543"/>
                </a:lnTo>
                <a:lnTo>
                  <a:pt x="67392" y="690525"/>
                </a:lnTo>
                <a:lnTo>
                  <a:pt x="91601" y="728414"/>
                </a:lnTo>
                <a:lnTo>
                  <a:pt x="119091" y="763958"/>
                </a:lnTo>
                <a:lnTo>
                  <a:pt x="149701" y="796906"/>
                </a:lnTo>
                <a:lnTo>
                  <a:pt x="183271" y="827010"/>
                </a:lnTo>
                <a:lnTo>
                  <a:pt x="219755" y="854086"/>
                </a:lnTo>
                <a:lnTo>
                  <a:pt x="258653" y="877679"/>
                </a:lnTo>
                <a:lnTo>
                  <a:pt x="300143" y="897744"/>
                </a:lnTo>
                <a:lnTo>
                  <a:pt x="343952" y="913962"/>
                </a:lnTo>
                <a:lnTo>
                  <a:pt x="389921" y="926084"/>
                </a:lnTo>
                <a:lnTo>
                  <a:pt x="437300" y="934912"/>
                </a:lnTo>
                <a:lnTo>
                  <a:pt x="482790" y="940221"/>
                </a:lnTo>
                <a:lnTo>
                  <a:pt x="527075" y="941222"/>
                </a:lnTo>
                <a:lnTo>
                  <a:pt x="570835" y="937128"/>
                </a:lnTo>
                <a:lnTo>
                  <a:pt x="614754" y="927149"/>
                </a:lnTo>
                <a:lnTo>
                  <a:pt x="659513" y="910497"/>
                </a:lnTo>
                <a:lnTo>
                  <a:pt x="705796" y="886383"/>
                </a:lnTo>
                <a:lnTo>
                  <a:pt x="737469" y="867651"/>
                </a:lnTo>
                <a:lnTo>
                  <a:pt x="736217" y="865389"/>
                </a:lnTo>
                <a:lnTo>
                  <a:pt x="510108" y="865389"/>
                </a:lnTo>
                <a:lnTo>
                  <a:pt x="461408" y="861591"/>
                </a:lnTo>
                <a:lnTo>
                  <a:pt x="405847" y="851814"/>
                </a:lnTo>
                <a:lnTo>
                  <a:pt x="358809" y="838882"/>
                </a:lnTo>
                <a:lnTo>
                  <a:pt x="314518" y="820891"/>
                </a:lnTo>
                <a:lnTo>
                  <a:pt x="273214" y="798222"/>
                </a:lnTo>
                <a:lnTo>
                  <a:pt x="235140" y="771255"/>
                </a:lnTo>
                <a:lnTo>
                  <a:pt x="200539" y="740369"/>
                </a:lnTo>
                <a:lnTo>
                  <a:pt x="169651" y="705946"/>
                </a:lnTo>
                <a:lnTo>
                  <a:pt x="142721" y="668364"/>
                </a:lnTo>
                <a:lnTo>
                  <a:pt x="119988" y="628004"/>
                </a:lnTo>
                <a:lnTo>
                  <a:pt x="101697" y="585247"/>
                </a:lnTo>
                <a:lnTo>
                  <a:pt x="88088" y="540471"/>
                </a:lnTo>
                <a:lnTo>
                  <a:pt x="79405" y="494058"/>
                </a:lnTo>
                <a:lnTo>
                  <a:pt x="75888" y="446387"/>
                </a:lnTo>
                <a:lnTo>
                  <a:pt x="77781" y="397838"/>
                </a:lnTo>
                <a:lnTo>
                  <a:pt x="85324" y="348792"/>
                </a:lnTo>
                <a:lnTo>
                  <a:pt x="99356" y="293626"/>
                </a:lnTo>
                <a:lnTo>
                  <a:pt x="116727" y="245154"/>
                </a:lnTo>
                <a:lnTo>
                  <a:pt x="137883" y="202725"/>
                </a:lnTo>
                <a:lnTo>
                  <a:pt x="163269" y="165686"/>
                </a:lnTo>
                <a:lnTo>
                  <a:pt x="193327" y="133384"/>
                </a:lnTo>
                <a:lnTo>
                  <a:pt x="228504" y="105168"/>
                </a:lnTo>
                <a:lnTo>
                  <a:pt x="315274" y="105168"/>
                </a:lnTo>
                <a:lnTo>
                  <a:pt x="257041" y="0"/>
                </a:lnTo>
                <a:close/>
              </a:path>
              <a:path w="737870" h="941704">
                <a:moveTo>
                  <a:pt x="315274" y="105168"/>
                </a:moveTo>
                <a:lnTo>
                  <a:pt x="228504" y="105168"/>
                </a:lnTo>
                <a:lnTo>
                  <a:pt x="634549" y="838504"/>
                </a:lnTo>
                <a:lnTo>
                  <a:pt x="594728" y="854086"/>
                </a:lnTo>
                <a:lnTo>
                  <a:pt x="553898" y="862968"/>
                </a:lnTo>
                <a:lnTo>
                  <a:pt x="510108" y="865389"/>
                </a:lnTo>
                <a:lnTo>
                  <a:pt x="736217" y="865389"/>
                </a:lnTo>
                <a:lnTo>
                  <a:pt x="315274" y="105168"/>
                </a:lnTo>
                <a:close/>
              </a:path>
            </a:pathLst>
          </a:custGeom>
          <a:solidFill>
            <a:srgbClr val="FFFFFF">
              <a:alpha val="9999"/>
            </a:srgbClr>
          </a:solidFill>
        </p:spPr>
        <p:txBody>
          <a:bodyPr wrap="square" lIns="0" tIns="0" rIns="0" bIns="0" rtlCol="0"/>
          <a:lstStyle/>
          <a:p>
            <a:endParaRPr sz="1350"/>
          </a:p>
        </p:txBody>
      </p:sp>
      <p:sp>
        <p:nvSpPr>
          <p:cNvPr id="18" name="object 25" descr="image" title="image"/>
          <p:cNvSpPr/>
          <p:nvPr/>
        </p:nvSpPr>
        <p:spPr>
          <a:xfrm>
            <a:off x="6872840" y="3437081"/>
            <a:ext cx="2550795" cy="2143125"/>
          </a:xfrm>
          <a:custGeom>
            <a:avLst/>
            <a:gdLst/>
            <a:ahLst/>
            <a:cxnLst/>
            <a:rect l="l" t="t" r="r" b="b"/>
            <a:pathLst>
              <a:path w="3401059" h="2857500">
                <a:moveTo>
                  <a:pt x="578459" y="1536699"/>
                </a:moveTo>
                <a:lnTo>
                  <a:pt x="524090" y="1562099"/>
                </a:lnTo>
                <a:lnTo>
                  <a:pt x="471863" y="1574799"/>
                </a:lnTo>
                <a:lnTo>
                  <a:pt x="421870" y="1587499"/>
                </a:lnTo>
                <a:lnTo>
                  <a:pt x="374200" y="1600199"/>
                </a:lnTo>
                <a:lnTo>
                  <a:pt x="328946" y="1612899"/>
                </a:lnTo>
                <a:lnTo>
                  <a:pt x="286197" y="1625599"/>
                </a:lnTo>
                <a:lnTo>
                  <a:pt x="246047" y="1638299"/>
                </a:lnTo>
                <a:lnTo>
                  <a:pt x="208557" y="1651010"/>
                </a:lnTo>
                <a:lnTo>
                  <a:pt x="142091" y="1689099"/>
                </a:lnTo>
                <a:lnTo>
                  <a:pt x="113241" y="1701799"/>
                </a:lnTo>
                <a:lnTo>
                  <a:pt x="64791" y="1752599"/>
                </a:lnTo>
                <a:lnTo>
                  <a:pt x="29282" y="1816099"/>
                </a:lnTo>
                <a:lnTo>
                  <a:pt x="16607" y="1854199"/>
                </a:lnTo>
                <a:lnTo>
                  <a:pt x="7441" y="1892299"/>
                </a:lnTo>
                <a:lnTo>
                  <a:pt x="1875" y="1943099"/>
                </a:lnTo>
                <a:lnTo>
                  <a:pt x="0" y="1993899"/>
                </a:lnTo>
                <a:lnTo>
                  <a:pt x="0" y="2705099"/>
                </a:lnTo>
                <a:lnTo>
                  <a:pt x="3107" y="2793999"/>
                </a:lnTo>
                <a:lnTo>
                  <a:pt x="24860" y="2844799"/>
                </a:lnTo>
                <a:lnTo>
                  <a:pt x="83903" y="2857499"/>
                </a:lnTo>
                <a:lnTo>
                  <a:pt x="1807235" y="2857499"/>
                </a:lnTo>
                <a:lnTo>
                  <a:pt x="1778140" y="2832099"/>
                </a:lnTo>
                <a:lnTo>
                  <a:pt x="1750007" y="2806699"/>
                </a:lnTo>
                <a:lnTo>
                  <a:pt x="1723024" y="2768599"/>
                </a:lnTo>
                <a:lnTo>
                  <a:pt x="1697380" y="2730499"/>
                </a:lnTo>
                <a:lnTo>
                  <a:pt x="1673262" y="2679699"/>
                </a:lnTo>
                <a:lnTo>
                  <a:pt x="1650858" y="2628899"/>
                </a:lnTo>
                <a:lnTo>
                  <a:pt x="1630357" y="2578099"/>
                </a:lnTo>
                <a:lnTo>
                  <a:pt x="1611947" y="2514599"/>
                </a:lnTo>
                <a:lnTo>
                  <a:pt x="1600430" y="2489199"/>
                </a:lnTo>
                <a:lnTo>
                  <a:pt x="1578196" y="2451099"/>
                </a:lnTo>
                <a:lnTo>
                  <a:pt x="1547339" y="2400299"/>
                </a:lnTo>
                <a:lnTo>
                  <a:pt x="1509952" y="2349499"/>
                </a:lnTo>
                <a:lnTo>
                  <a:pt x="1101394" y="2349499"/>
                </a:lnTo>
                <a:lnTo>
                  <a:pt x="1026326" y="2222499"/>
                </a:lnTo>
                <a:lnTo>
                  <a:pt x="857634" y="1955799"/>
                </a:lnTo>
                <a:lnTo>
                  <a:pt x="719605" y="1748461"/>
                </a:lnTo>
                <a:lnTo>
                  <a:pt x="654681" y="1650999"/>
                </a:lnTo>
                <a:lnTo>
                  <a:pt x="578459" y="1536699"/>
                </a:lnTo>
                <a:close/>
              </a:path>
              <a:path w="3401059" h="2857500">
                <a:moveTo>
                  <a:pt x="2171915" y="1650999"/>
                </a:moveTo>
                <a:lnTo>
                  <a:pt x="2168907" y="1651758"/>
                </a:lnTo>
                <a:lnTo>
                  <a:pt x="2076521" y="1676399"/>
                </a:lnTo>
                <a:lnTo>
                  <a:pt x="2029169" y="1701799"/>
                </a:lnTo>
                <a:lnTo>
                  <a:pt x="1983144" y="1714499"/>
                </a:lnTo>
                <a:lnTo>
                  <a:pt x="1939310" y="1727199"/>
                </a:lnTo>
                <a:lnTo>
                  <a:pt x="1898535" y="1752599"/>
                </a:lnTo>
                <a:lnTo>
                  <a:pt x="1890957" y="1752599"/>
                </a:lnTo>
                <a:lnTo>
                  <a:pt x="1850339" y="1765299"/>
                </a:lnTo>
                <a:lnTo>
                  <a:pt x="1811962" y="1790699"/>
                </a:lnTo>
                <a:lnTo>
                  <a:pt x="1776002" y="1816099"/>
                </a:lnTo>
                <a:lnTo>
                  <a:pt x="1742634" y="1841499"/>
                </a:lnTo>
                <a:lnTo>
                  <a:pt x="1712034" y="1866899"/>
                </a:lnTo>
                <a:lnTo>
                  <a:pt x="1659838" y="1930399"/>
                </a:lnTo>
                <a:lnTo>
                  <a:pt x="1638594" y="1955799"/>
                </a:lnTo>
                <a:lnTo>
                  <a:pt x="1620818" y="1993899"/>
                </a:lnTo>
                <a:lnTo>
                  <a:pt x="1606688" y="2031999"/>
                </a:lnTo>
                <a:lnTo>
                  <a:pt x="1596377" y="2070099"/>
                </a:lnTo>
                <a:lnTo>
                  <a:pt x="1590063" y="2120899"/>
                </a:lnTo>
                <a:lnTo>
                  <a:pt x="1587919" y="2171699"/>
                </a:lnTo>
                <a:lnTo>
                  <a:pt x="1697070" y="2298699"/>
                </a:lnTo>
                <a:lnTo>
                  <a:pt x="1755376" y="2374899"/>
                </a:lnTo>
                <a:lnTo>
                  <a:pt x="1782566" y="2425699"/>
                </a:lnTo>
                <a:lnTo>
                  <a:pt x="1798370" y="2476499"/>
                </a:lnTo>
                <a:lnTo>
                  <a:pt x="1820099" y="2552699"/>
                </a:lnTo>
                <a:lnTo>
                  <a:pt x="1844541" y="2616199"/>
                </a:lnTo>
                <a:lnTo>
                  <a:pt x="1871394" y="2666999"/>
                </a:lnTo>
                <a:lnTo>
                  <a:pt x="1900357" y="2717799"/>
                </a:lnTo>
                <a:lnTo>
                  <a:pt x="1931127" y="2755899"/>
                </a:lnTo>
                <a:lnTo>
                  <a:pt x="1963403" y="2781299"/>
                </a:lnTo>
                <a:lnTo>
                  <a:pt x="1996883" y="2806699"/>
                </a:lnTo>
                <a:lnTo>
                  <a:pt x="2031265" y="2819399"/>
                </a:lnTo>
                <a:lnTo>
                  <a:pt x="2066247" y="2844799"/>
                </a:lnTo>
                <a:lnTo>
                  <a:pt x="2101529" y="2844799"/>
                </a:lnTo>
                <a:lnTo>
                  <a:pt x="2136807" y="2857499"/>
                </a:lnTo>
                <a:lnTo>
                  <a:pt x="2836047" y="2857499"/>
                </a:lnTo>
                <a:lnTo>
                  <a:pt x="2948709" y="2819399"/>
                </a:lnTo>
                <a:lnTo>
                  <a:pt x="2985481" y="2793999"/>
                </a:lnTo>
                <a:lnTo>
                  <a:pt x="3021190" y="2768599"/>
                </a:lnTo>
                <a:lnTo>
                  <a:pt x="3055433" y="2743199"/>
                </a:lnTo>
                <a:lnTo>
                  <a:pt x="3087809" y="2705099"/>
                </a:lnTo>
                <a:lnTo>
                  <a:pt x="3117915" y="2654299"/>
                </a:lnTo>
                <a:lnTo>
                  <a:pt x="3145348" y="2603499"/>
                </a:lnTo>
                <a:lnTo>
                  <a:pt x="3169704" y="2552699"/>
                </a:lnTo>
                <a:lnTo>
                  <a:pt x="3190582" y="2476499"/>
                </a:lnTo>
                <a:lnTo>
                  <a:pt x="3204672" y="2451099"/>
                </a:lnTo>
                <a:lnTo>
                  <a:pt x="2494457" y="2451099"/>
                </a:lnTo>
                <a:lnTo>
                  <a:pt x="2234500" y="2082799"/>
                </a:lnTo>
                <a:lnTo>
                  <a:pt x="2114249" y="1879599"/>
                </a:lnTo>
                <a:lnTo>
                  <a:pt x="2103467" y="1752599"/>
                </a:lnTo>
                <a:lnTo>
                  <a:pt x="1898535" y="1752599"/>
                </a:lnTo>
                <a:lnTo>
                  <a:pt x="1897631" y="1748628"/>
                </a:lnTo>
                <a:lnTo>
                  <a:pt x="2106143" y="1748628"/>
                </a:lnTo>
                <a:lnTo>
                  <a:pt x="2171915" y="1650999"/>
                </a:lnTo>
                <a:close/>
              </a:path>
              <a:path w="3401059" h="2857500">
                <a:moveTo>
                  <a:pt x="2816936" y="1651010"/>
                </a:moveTo>
                <a:lnTo>
                  <a:pt x="2821707" y="1841499"/>
                </a:lnTo>
                <a:lnTo>
                  <a:pt x="2704726" y="2108199"/>
                </a:lnTo>
                <a:lnTo>
                  <a:pt x="2563231" y="2349499"/>
                </a:lnTo>
                <a:lnTo>
                  <a:pt x="2494457" y="2451099"/>
                </a:lnTo>
                <a:lnTo>
                  <a:pt x="3204672" y="2451099"/>
                </a:lnTo>
                <a:lnTo>
                  <a:pt x="3232852" y="2400299"/>
                </a:lnTo>
                <a:lnTo>
                  <a:pt x="3304138" y="2298699"/>
                </a:lnTo>
                <a:lnTo>
                  <a:pt x="3371250" y="2209799"/>
                </a:lnTo>
                <a:lnTo>
                  <a:pt x="3400996" y="2171699"/>
                </a:lnTo>
                <a:lnTo>
                  <a:pt x="3398853" y="2120899"/>
                </a:lnTo>
                <a:lnTo>
                  <a:pt x="3392542" y="2070099"/>
                </a:lnTo>
                <a:lnTo>
                  <a:pt x="3382237" y="2031999"/>
                </a:lnTo>
                <a:lnTo>
                  <a:pt x="3368113" y="1993899"/>
                </a:lnTo>
                <a:lnTo>
                  <a:pt x="3350345" y="1955799"/>
                </a:lnTo>
                <a:lnTo>
                  <a:pt x="3329108" y="1930399"/>
                </a:lnTo>
                <a:lnTo>
                  <a:pt x="3304577" y="1892299"/>
                </a:lnTo>
                <a:lnTo>
                  <a:pt x="3246332" y="1841499"/>
                </a:lnTo>
                <a:lnTo>
                  <a:pt x="3212969" y="1816099"/>
                </a:lnTo>
                <a:lnTo>
                  <a:pt x="3177010" y="1790699"/>
                </a:lnTo>
                <a:lnTo>
                  <a:pt x="3138633" y="1765299"/>
                </a:lnTo>
                <a:lnTo>
                  <a:pt x="3098010" y="1752599"/>
                </a:lnTo>
                <a:lnTo>
                  <a:pt x="3090113" y="1752599"/>
                </a:lnTo>
                <a:lnTo>
                  <a:pt x="3049282" y="1727199"/>
                </a:lnTo>
                <a:lnTo>
                  <a:pt x="3005462" y="1714499"/>
                </a:lnTo>
                <a:lnTo>
                  <a:pt x="2959482" y="1701799"/>
                </a:lnTo>
                <a:lnTo>
                  <a:pt x="2912174" y="1676399"/>
                </a:lnTo>
                <a:lnTo>
                  <a:pt x="2816936" y="1651010"/>
                </a:lnTo>
                <a:close/>
              </a:path>
              <a:path w="3401059" h="2857500">
                <a:moveTo>
                  <a:pt x="1624177" y="1536699"/>
                </a:moveTo>
                <a:lnTo>
                  <a:pt x="1589755" y="1574799"/>
                </a:lnTo>
                <a:lnTo>
                  <a:pt x="1523825" y="1676399"/>
                </a:lnTo>
                <a:lnTo>
                  <a:pt x="1377375" y="1904999"/>
                </a:lnTo>
                <a:lnTo>
                  <a:pt x="1101394" y="2349499"/>
                </a:lnTo>
                <a:lnTo>
                  <a:pt x="1509952" y="2349499"/>
                </a:lnTo>
                <a:lnTo>
                  <a:pt x="1468128" y="2298699"/>
                </a:lnTo>
                <a:lnTo>
                  <a:pt x="1423962" y="2247899"/>
                </a:lnTo>
                <a:lnTo>
                  <a:pt x="1397457" y="2209799"/>
                </a:lnTo>
                <a:lnTo>
                  <a:pt x="1397457" y="2171699"/>
                </a:lnTo>
                <a:lnTo>
                  <a:pt x="1400099" y="2108199"/>
                </a:lnTo>
                <a:lnTo>
                  <a:pt x="1407733" y="2057399"/>
                </a:lnTo>
                <a:lnTo>
                  <a:pt x="1419920" y="2006599"/>
                </a:lnTo>
                <a:lnTo>
                  <a:pt x="1436221" y="1955799"/>
                </a:lnTo>
                <a:lnTo>
                  <a:pt x="1456199" y="1917699"/>
                </a:lnTo>
                <a:lnTo>
                  <a:pt x="1479413" y="1879599"/>
                </a:lnTo>
                <a:lnTo>
                  <a:pt x="1505426" y="1841499"/>
                </a:lnTo>
                <a:lnTo>
                  <a:pt x="1533798" y="1803399"/>
                </a:lnTo>
                <a:lnTo>
                  <a:pt x="1564092" y="1777999"/>
                </a:lnTo>
                <a:lnTo>
                  <a:pt x="1595868" y="1752599"/>
                </a:lnTo>
                <a:lnTo>
                  <a:pt x="1628688" y="1727199"/>
                </a:lnTo>
                <a:lnTo>
                  <a:pt x="1695704" y="1676399"/>
                </a:lnTo>
                <a:lnTo>
                  <a:pt x="1693937" y="1650999"/>
                </a:lnTo>
                <a:lnTo>
                  <a:pt x="1693181" y="1625599"/>
                </a:lnTo>
                <a:lnTo>
                  <a:pt x="1693309" y="1600199"/>
                </a:lnTo>
                <a:lnTo>
                  <a:pt x="1694192" y="1562099"/>
                </a:lnTo>
                <a:lnTo>
                  <a:pt x="1676971" y="1562099"/>
                </a:lnTo>
                <a:lnTo>
                  <a:pt x="1659570" y="1549399"/>
                </a:lnTo>
                <a:lnTo>
                  <a:pt x="1641977" y="1549399"/>
                </a:lnTo>
                <a:lnTo>
                  <a:pt x="1624177" y="1536699"/>
                </a:lnTo>
                <a:close/>
              </a:path>
              <a:path w="3401059" h="2857500">
                <a:moveTo>
                  <a:pt x="1106093" y="1650999"/>
                </a:moveTo>
                <a:lnTo>
                  <a:pt x="919175" y="1841499"/>
                </a:lnTo>
                <a:lnTo>
                  <a:pt x="942415" y="1879599"/>
                </a:lnTo>
                <a:lnTo>
                  <a:pt x="966565" y="1917699"/>
                </a:lnTo>
                <a:lnTo>
                  <a:pt x="991636" y="1955799"/>
                </a:lnTo>
                <a:lnTo>
                  <a:pt x="1017639" y="1993899"/>
                </a:lnTo>
                <a:lnTo>
                  <a:pt x="1044583" y="2044699"/>
                </a:lnTo>
                <a:lnTo>
                  <a:pt x="1072481" y="2082799"/>
                </a:lnTo>
                <a:lnTo>
                  <a:pt x="1101344" y="2133599"/>
                </a:lnTo>
                <a:lnTo>
                  <a:pt x="1132101" y="2082799"/>
                </a:lnTo>
                <a:lnTo>
                  <a:pt x="1161397" y="2031999"/>
                </a:lnTo>
                <a:lnTo>
                  <a:pt x="1189264" y="1993899"/>
                </a:lnTo>
                <a:lnTo>
                  <a:pt x="1215731" y="1943099"/>
                </a:lnTo>
                <a:lnTo>
                  <a:pt x="1240829" y="1904999"/>
                </a:lnTo>
                <a:lnTo>
                  <a:pt x="1264590" y="1866899"/>
                </a:lnTo>
                <a:lnTo>
                  <a:pt x="1287043" y="1841499"/>
                </a:lnTo>
                <a:lnTo>
                  <a:pt x="1106093" y="1650999"/>
                </a:lnTo>
                <a:close/>
              </a:path>
              <a:path w="3401059" h="2857500">
                <a:moveTo>
                  <a:pt x="3091054" y="1748461"/>
                </a:moveTo>
                <a:lnTo>
                  <a:pt x="3090113" y="1752599"/>
                </a:lnTo>
                <a:lnTo>
                  <a:pt x="3098010" y="1752599"/>
                </a:lnTo>
                <a:lnTo>
                  <a:pt x="3091054" y="1748461"/>
                </a:lnTo>
                <a:close/>
              </a:path>
              <a:path w="3401059" h="2857500">
                <a:moveTo>
                  <a:pt x="2595589" y="292099"/>
                </a:moveTo>
                <a:lnTo>
                  <a:pt x="2393302" y="292099"/>
                </a:lnTo>
                <a:lnTo>
                  <a:pt x="2347087" y="304799"/>
                </a:lnTo>
                <a:lnTo>
                  <a:pt x="2303701" y="317499"/>
                </a:lnTo>
                <a:lnTo>
                  <a:pt x="2263093" y="330199"/>
                </a:lnTo>
                <a:lnTo>
                  <a:pt x="2225213" y="355599"/>
                </a:lnTo>
                <a:lnTo>
                  <a:pt x="2190011" y="368299"/>
                </a:lnTo>
                <a:lnTo>
                  <a:pt x="2157437" y="393699"/>
                </a:lnTo>
                <a:lnTo>
                  <a:pt x="2127440" y="431799"/>
                </a:lnTo>
                <a:lnTo>
                  <a:pt x="2099970" y="457199"/>
                </a:lnTo>
                <a:lnTo>
                  <a:pt x="2074976" y="495299"/>
                </a:lnTo>
                <a:lnTo>
                  <a:pt x="2052409" y="533399"/>
                </a:lnTo>
                <a:lnTo>
                  <a:pt x="2032219" y="571499"/>
                </a:lnTo>
                <a:lnTo>
                  <a:pt x="2014354" y="609599"/>
                </a:lnTo>
                <a:lnTo>
                  <a:pt x="1998764" y="647699"/>
                </a:lnTo>
                <a:lnTo>
                  <a:pt x="1985400" y="698499"/>
                </a:lnTo>
                <a:lnTo>
                  <a:pt x="1974211" y="736599"/>
                </a:lnTo>
                <a:lnTo>
                  <a:pt x="1965147" y="787399"/>
                </a:lnTo>
                <a:lnTo>
                  <a:pt x="1958157" y="838199"/>
                </a:lnTo>
                <a:lnTo>
                  <a:pt x="1953192" y="888999"/>
                </a:lnTo>
                <a:lnTo>
                  <a:pt x="1950200" y="939799"/>
                </a:lnTo>
                <a:lnTo>
                  <a:pt x="1949132" y="990599"/>
                </a:lnTo>
                <a:lnTo>
                  <a:pt x="1947901" y="1028699"/>
                </a:lnTo>
                <a:lnTo>
                  <a:pt x="1944336" y="1066799"/>
                </a:lnTo>
                <a:lnTo>
                  <a:pt x="1938907" y="1117599"/>
                </a:lnTo>
                <a:lnTo>
                  <a:pt x="1932079" y="1168399"/>
                </a:lnTo>
                <a:lnTo>
                  <a:pt x="1924322" y="1219199"/>
                </a:lnTo>
                <a:lnTo>
                  <a:pt x="1916103" y="1282699"/>
                </a:lnTo>
                <a:lnTo>
                  <a:pt x="1907889" y="1333499"/>
                </a:lnTo>
                <a:lnTo>
                  <a:pt x="1900150" y="1396999"/>
                </a:lnTo>
                <a:lnTo>
                  <a:pt x="1893352" y="1447799"/>
                </a:lnTo>
                <a:lnTo>
                  <a:pt x="1887963" y="1511299"/>
                </a:lnTo>
                <a:lnTo>
                  <a:pt x="1884452" y="1562099"/>
                </a:lnTo>
                <a:lnTo>
                  <a:pt x="1883285" y="1612899"/>
                </a:lnTo>
                <a:lnTo>
                  <a:pt x="1884932" y="1663699"/>
                </a:lnTo>
                <a:lnTo>
                  <a:pt x="1889859" y="1714499"/>
                </a:lnTo>
                <a:lnTo>
                  <a:pt x="1897631" y="1748628"/>
                </a:lnTo>
                <a:lnTo>
                  <a:pt x="1933642" y="1727199"/>
                </a:lnTo>
                <a:lnTo>
                  <a:pt x="1978217" y="1714499"/>
                </a:lnTo>
                <a:lnTo>
                  <a:pt x="2024507" y="1701799"/>
                </a:lnTo>
                <a:lnTo>
                  <a:pt x="2072337" y="1676399"/>
                </a:lnTo>
                <a:lnTo>
                  <a:pt x="2168907" y="1651758"/>
                </a:lnTo>
                <a:lnTo>
                  <a:pt x="2171738" y="1650999"/>
                </a:lnTo>
                <a:lnTo>
                  <a:pt x="2209503" y="1625599"/>
                </a:lnTo>
                <a:lnTo>
                  <a:pt x="2238971" y="1612899"/>
                </a:lnTo>
                <a:lnTo>
                  <a:pt x="2260077" y="1600199"/>
                </a:lnTo>
                <a:lnTo>
                  <a:pt x="2401983" y="1600199"/>
                </a:lnTo>
                <a:lnTo>
                  <a:pt x="2368509" y="1587499"/>
                </a:lnTo>
                <a:lnTo>
                  <a:pt x="2266821" y="1511299"/>
                </a:lnTo>
                <a:lnTo>
                  <a:pt x="2234103" y="1485899"/>
                </a:lnTo>
                <a:lnTo>
                  <a:pt x="2202775" y="1447799"/>
                </a:lnTo>
                <a:lnTo>
                  <a:pt x="2173316" y="1409699"/>
                </a:lnTo>
                <a:lnTo>
                  <a:pt x="2146206" y="1358899"/>
                </a:lnTo>
                <a:lnTo>
                  <a:pt x="2121925" y="1320799"/>
                </a:lnTo>
                <a:lnTo>
                  <a:pt x="2100954" y="1269999"/>
                </a:lnTo>
                <a:lnTo>
                  <a:pt x="2083772" y="1219199"/>
                </a:lnTo>
                <a:lnTo>
                  <a:pt x="2070859" y="1168399"/>
                </a:lnTo>
                <a:lnTo>
                  <a:pt x="2062696" y="1104899"/>
                </a:lnTo>
                <a:lnTo>
                  <a:pt x="2059762" y="1041399"/>
                </a:lnTo>
                <a:lnTo>
                  <a:pt x="2060615" y="990599"/>
                </a:lnTo>
                <a:lnTo>
                  <a:pt x="2062927" y="939799"/>
                </a:lnTo>
                <a:lnTo>
                  <a:pt x="2066873" y="901699"/>
                </a:lnTo>
                <a:lnTo>
                  <a:pt x="2072627" y="863599"/>
                </a:lnTo>
                <a:lnTo>
                  <a:pt x="2102899" y="863599"/>
                </a:lnTo>
                <a:lnTo>
                  <a:pt x="2137847" y="850899"/>
                </a:lnTo>
                <a:lnTo>
                  <a:pt x="2366987" y="850899"/>
                </a:lnTo>
                <a:lnTo>
                  <a:pt x="2437452" y="838199"/>
                </a:lnTo>
                <a:lnTo>
                  <a:pt x="2651175" y="838199"/>
                </a:lnTo>
                <a:lnTo>
                  <a:pt x="2665098" y="812799"/>
                </a:lnTo>
                <a:lnTo>
                  <a:pt x="2685899" y="761999"/>
                </a:lnTo>
                <a:lnTo>
                  <a:pt x="2706616" y="698499"/>
                </a:lnTo>
                <a:lnTo>
                  <a:pt x="2720289" y="673099"/>
                </a:lnTo>
                <a:lnTo>
                  <a:pt x="2996687" y="673099"/>
                </a:lnTo>
                <a:lnTo>
                  <a:pt x="2990012" y="647699"/>
                </a:lnTo>
                <a:lnTo>
                  <a:pt x="2974440" y="609599"/>
                </a:lnTo>
                <a:lnTo>
                  <a:pt x="2956592" y="571499"/>
                </a:lnTo>
                <a:lnTo>
                  <a:pt x="2936420" y="533399"/>
                </a:lnTo>
                <a:lnTo>
                  <a:pt x="2913872" y="495299"/>
                </a:lnTo>
                <a:lnTo>
                  <a:pt x="2888896" y="457199"/>
                </a:lnTo>
                <a:lnTo>
                  <a:pt x="2861442" y="431799"/>
                </a:lnTo>
                <a:lnTo>
                  <a:pt x="2831459" y="393699"/>
                </a:lnTo>
                <a:lnTo>
                  <a:pt x="2798895" y="368299"/>
                </a:lnTo>
                <a:lnTo>
                  <a:pt x="2763701" y="355599"/>
                </a:lnTo>
                <a:lnTo>
                  <a:pt x="2725824" y="330199"/>
                </a:lnTo>
                <a:lnTo>
                  <a:pt x="2685213" y="317499"/>
                </a:lnTo>
                <a:lnTo>
                  <a:pt x="2641819" y="304799"/>
                </a:lnTo>
                <a:lnTo>
                  <a:pt x="2595589" y="292099"/>
                </a:lnTo>
                <a:close/>
              </a:path>
              <a:path w="3401059" h="2857500">
                <a:moveTo>
                  <a:pt x="3104107" y="1650999"/>
                </a:moveTo>
                <a:lnTo>
                  <a:pt x="2816936" y="1650999"/>
                </a:lnTo>
                <a:lnTo>
                  <a:pt x="2916574" y="1676399"/>
                </a:lnTo>
                <a:lnTo>
                  <a:pt x="2964425" y="1701799"/>
                </a:lnTo>
                <a:lnTo>
                  <a:pt x="3010732" y="1714499"/>
                </a:lnTo>
                <a:lnTo>
                  <a:pt x="3055318" y="1727199"/>
                </a:lnTo>
                <a:lnTo>
                  <a:pt x="3091054" y="1748461"/>
                </a:lnTo>
                <a:lnTo>
                  <a:pt x="3098775" y="1714499"/>
                </a:lnTo>
                <a:lnTo>
                  <a:pt x="3103695" y="1663699"/>
                </a:lnTo>
                <a:lnTo>
                  <a:pt x="3104107" y="1650999"/>
                </a:lnTo>
                <a:close/>
              </a:path>
              <a:path w="3401059" h="2857500">
                <a:moveTo>
                  <a:pt x="2401983" y="1600199"/>
                </a:moveTo>
                <a:lnTo>
                  <a:pt x="2272753" y="1600199"/>
                </a:lnTo>
                <a:lnTo>
                  <a:pt x="2321316" y="1638299"/>
                </a:lnTo>
                <a:lnTo>
                  <a:pt x="2368777" y="1663699"/>
                </a:lnTo>
                <a:lnTo>
                  <a:pt x="2414123" y="1676399"/>
                </a:lnTo>
                <a:lnTo>
                  <a:pt x="2456342" y="1689099"/>
                </a:lnTo>
                <a:lnTo>
                  <a:pt x="2494419" y="1701799"/>
                </a:lnTo>
                <a:lnTo>
                  <a:pt x="2532363" y="1689099"/>
                </a:lnTo>
                <a:lnTo>
                  <a:pt x="2574510" y="1676399"/>
                </a:lnTo>
                <a:lnTo>
                  <a:pt x="2619815" y="1663699"/>
                </a:lnTo>
                <a:lnTo>
                  <a:pt x="2667233" y="1638299"/>
                </a:lnTo>
                <a:lnTo>
                  <a:pt x="2683394" y="1625599"/>
                </a:lnTo>
                <a:lnTo>
                  <a:pt x="2465418" y="1625599"/>
                </a:lnTo>
                <a:lnTo>
                  <a:pt x="2434446" y="1612899"/>
                </a:lnTo>
                <a:lnTo>
                  <a:pt x="2401983" y="1600199"/>
                </a:lnTo>
                <a:close/>
              </a:path>
              <a:path w="3401059" h="2857500">
                <a:moveTo>
                  <a:pt x="3105051" y="1600199"/>
                </a:moveTo>
                <a:lnTo>
                  <a:pt x="2728392" y="1600199"/>
                </a:lnTo>
                <a:lnTo>
                  <a:pt x="2749557" y="1612899"/>
                </a:lnTo>
                <a:lnTo>
                  <a:pt x="2779098" y="1625599"/>
                </a:lnTo>
                <a:lnTo>
                  <a:pt x="2816898" y="1650999"/>
                </a:lnTo>
                <a:lnTo>
                  <a:pt x="3104107" y="1650999"/>
                </a:lnTo>
                <a:lnTo>
                  <a:pt x="3105341" y="1612899"/>
                </a:lnTo>
                <a:lnTo>
                  <a:pt x="3105051" y="1600199"/>
                </a:lnTo>
                <a:close/>
              </a:path>
              <a:path w="3401059" h="2857500">
                <a:moveTo>
                  <a:pt x="2996687" y="673099"/>
                </a:moveTo>
                <a:lnTo>
                  <a:pt x="2720289" y="673099"/>
                </a:lnTo>
                <a:lnTo>
                  <a:pt x="2736723" y="698499"/>
                </a:lnTo>
                <a:lnTo>
                  <a:pt x="2765482" y="761999"/>
                </a:lnTo>
                <a:lnTo>
                  <a:pt x="2794184" y="812799"/>
                </a:lnTo>
                <a:lnTo>
                  <a:pt x="2810446" y="838199"/>
                </a:lnTo>
                <a:lnTo>
                  <a:pt x="2865319" y="838199"/>
                </a:lnTo>
                <a:lnTo>
                  <a:pt x="2896889" y="850899"/>
                </a:lnTo>
                <a:lnTo>
                  <a:pt x="2911666" y="850899"/>
                </a:lnTo>
                <a:lnTo>
                  <a:pt x="2916161" y="863599"/>
                </a:lnTo>
                <a:lnTo>
                  <a:pt x="2921899" y="901699"/>
                </a:lnTo>
                <a:lnTo>
                  <a:pt x="2925808" y="939799"/>
                </a:lnTo>
                <a:lnTo>
                  <a:pt x="2928071" y="990599"/>
                </a:lnTo>
                <a:lnTo>
                  <a:pt x="2928874" y="1041399"/>
                </a:lnTo>
                <a:lnTo>
                  <a:pt x="2925948" y="1104899"/>
                </a:lnTo>
                <a:lnTo>
                  <a:pt x="2917793" y="1168399"/>
                </a:lnTo>
                <a:lnTo>
                  <a:pt x="2904887" y="1219199"/>
                </a:lnTo>
                <a:lnTo>
                  <a:pt x="2887712" y="1269999"/>
                </a:lnTo>
                <a:lnTo>
                  <a:pt x="2866747" y="1320799"/>
                </a:lnTo>
                <a:lnTo>
                  <a:pt x="2842473" y="1358899"/>
                </a:lnTo>
                <a:lnTo>
                  <a:pt x="2815371" y="1409699"/>
                </a:lnTo>
                <a:lnTo>
                  <a:pt x="2785919" y="1447799"/>
                </a:lnTo>
                <a:lnTo>
                  <a:pt x="2754600" y="1485899"/>
                </a:lnTo>
                <a:lnTo>
                  <a:pt x="2721892" y="1511299"/>
                </a:lnTo>
                <a:lnTo>
                  <a:pt x="2620245" y="1587499"/>
                </a:lnTo>
                <a:lnTo>
                  <a:pt x="2586788" y="1600199"/>
                </a:lnTo>
                <a:lnTo>
                  <a:pt x="2554345" y="1612899"/>
                </a:lnTo>
                <a:lnTo>
                  <a:pt x="2523395" y="1625599"/>
                </a:lnTo>
                <a:lnTo>
                  <a:pt x="2683394" y="1625599"/>
                </a:lnTo>
                <a:lnTo>
                  <a:pt x="2715717" y="1600199"/>
                </a:lnTo>
                <a:lnTo>
                  <a:pt x="3105051" y="1600199"/>
                </a:lnTo>
                <a:lnTo>
                  <a:pt x="3104180" y="1562099"/>
                </a:lnTo>
                <a:lnTo>
                  <a:pt x="3100678" y="1511299"/>
                </a:lnTo>
                <a:lnTo>
                  <a:pt x="3095302" y="1447799"/>
                </a:lnTo>
                <a:lnTo>
                  <a:pt x="3088519" y="1396999"/>
                </a:lnTo>
                <a:lnTo>
                  <a:pt x="3080795" y="1333499"/>
                </a:lnTo>
                <a:lnTo>
                  <a:pt x="3072599" y="1282699"/>
                </a:lnTo>
                <a:lnTo>
                  <a:pt x="3064397" y="1219199"/>
                </a:lnTo>
                <a:lnTo>
                  <a:pt x="3056655" y="1168399"/>
                </a:lnTo>
                <a:lnTo>
                  <a:pt x="3049840" y="1117599"/>
                </a:lnTo>
                <a:lnTo>
                  <a:pt x="3044420" y="1066799"/>
                </a:lnTo>
                <a:lnTo>
                  <a:pt x="3040861" y="1028699"/>
                </a:lnTo>
                <a:lnTo>
                  <a:pt x="3039630" y="990599"/>
                </a:lnTo>
                <a:lnTo>
                  <a:pt x="3038548" y="939799"/>
                </a:lnTo>
                <a:lnTo>
                  <a:pt x="3035549" y="888999"/>
                </a:lnTo>
                <a:lnTo>
                  <a:pt x="3030582" y="838199"/>
                </a:lnTo>
                <a:lnTo>
                  <a:pt x="3023596" y="787399"/>
                </a:lnTo>
                <a:lnTo>
                  <a:pt x="3014540" y="736599"/>
                </a:lnTo>
                <a:lnTo>
                  <a:pt x="3003362" y="698499"/>
                </a:lnTo>
                <a:lnTo>
                  <a:pt x="2996687" y="673099"/>
                </a:lnTo>
                <a:close/>
              </a:path>
              <a:path w="3401059" h="2857500">
                <a:moveTo>
                  <a:pt x="1166256" y="1523999"/>
                </a:moveTo>
                <a:lnTo>
                  <a:pt x="1036733" y="1523999"/>
                </a:lnTo>
                <a:lnTo>
                  <a:pt x="1069638" y="1536699"/>
                </a:lnTo>
                <a:lnTo>
                  <a:pt x="1133342" y="1536699"/>
                </a:lnTo>
                <a:lnTo>
                  <a:pt x="1166256" y="1523999"/>
                </a:lnTo>
                <a:close/>
              </a:path>
              <a:path w="3401059" h="2857500">
                <a:moveTo>
                  <a:pt x="1202969" y="0"/>
                </a:moveTo>
                <a:lnTo>
                  <a:pt x="1000124" y="0"/>
                </a:lnTo>
                <a:lnTo>
                  <a:pt x="953422" y="12699"/>
                </a:lnTo>
                <a:lnTo>
                  <a:pt x="909316" y="25399"/>
                </a:lnTo>
                <a:lnTo>
                  <a:pt x="867764" y="38099"/>
                </a:lnTo>
                <a:lnTo>
                  <a:pt x="828724" y="63499"/>
                </a:lnTo>
                <a:lnTo>
                  <a:pt x="792155" y="76199"/>
                </a:lnTo>
                <a:lnTo>
                  <a:pt x="758015" y="101599"/>
                </a:lnTo>
                <a:lnTo>
                  <a:pt x="726261" y="126999"/>
                </a:lnTo>
                <a:lnTo>
                  <a:pt x="696852" y="152399"/>
                </a:lnTo>
                <a:lnTo>
                  <a:pt x="669747" y="190499"/>
                </a:lnTo>
                <a:lnTo>
                  <a:pt x="644902" y="228599"/>
                </a:lnTo>
                <a:lnTo>
                  <a:pt x="622278" y="253999"/>
                </a:lnTo>
                <a:lnTo>
                  <a:pt x="601830" y="292099"/>
                </a:lnTo>
                <a:lnTo>
                  <a:pt x="583519" y="342899"/>
                </a:lnTo>
                <a:lnTo>
                  <a:pt x="567301" y="380999"/>
                </a:lnTo>
                <a:lnTo>
                  <a:pt x="553136" y="419099"/>
                </a:lnTo>
                <a:lnTo>
                  <a:pt x="540981" y="469899"/>
                </a:lnTo>
                <a:lnTo>
                  <a:pt x="530794" y="520699"/>
                </a:lnTo>
                <a:lnTo>
                  <a:pt x="522534" y="558799"/>
                </a:lnTo>
                <a:lnTo>
                  <a:pt x="516159" y="609599"/>
                </a:lnTo>
                <a:lnTo>
                  <a:pt x="511627" y="660399"/>
                </a:lnTo>
                <a:lnTo>
                  <a:pt x="508895" y="711199"/>
                </a:lnTo>
                <a:lnTo>
                  <a:pt x="507923" y="761999"/>
                </a:lnTo>
                <a:lnTo>
                  <a:pt x="509994" y="825499"/>
                </a:lnTo>
                <a:lnTo>
                  <a:pt x="515832" y="876299"/>
                </a:lnTo>
                <a:lnTo>
                  <a:pt x="525206" y="927099"/>
                </a:lnTo>
                <a:lnTo>
                  <a:pt x="537888" y="977899"/>
                </a:lnTo>
                <a:lnTo>
                  <a:pt x="553647" y="1028699"/>
                </a:lnTo>
                <a:lnTo>
                  <a:pt x="572253" y="1079499"/>
                </a:lnTo>
                <a:lnTo>
                  <a:pt x="593476" y="1130299"/>
                </a:lnTo>
                <a:lnTo>
                  <a:pt x="617087" y="1168399"/>
                </a:lnTo>
                <a:lnTo>
                  <a:pt x="642856" y="1219199"/>
                </a:lnTo>
                <a:lnTo>
                  <a:pt x="670553" y="1257299"/>
                </a:lnTo>
                <a:lnTo>
                  <a:pt x="699949" y="1295399"/>
                </a:lnTo>
                <a:lnTo>
                  <a:pt x="730812" y="1333499"/>
                </a:lnTo>
                <a:lnTo>
                  <a:pt x="762914" y="1358899"/>
                </a:lnTo>
                <a:lnTo>
                  <a:pt x="796024" y="1396999"/>
                </a:lnTo>
                <a:lnTo>
                  <a:pt x="829914" y="1422399"/>
                </a:lnTo>
                <a:lnTo>
                  <a:pt x="899109" y="1473199"/>
                </a:lnTo>
                <a:lnTo>
                  <a:pt x="933956" y="1485899"/>
                </a:lnTo>
                <a:lnTo>
                  <a:pt x="968662" y="1511299"/>
                </a:lnTo>
                <a:lnTo>
                  <a:pt x="1002997" y="1523999"/>
                </a:lnTo>
                <a:lnTo>
                  <a:pt x="1199995" y="1523999"/>
                </a:lnTo>
                <a:lnTo>
                  <a:pt x="1234331" y="1511299"/>
                </a:lnTo>
                <a:lnTo>
                  <a:pt x="1269033" y="1485899"/>
                </a:lnTo>
                <a:lnTo>
                  <a:pt x="1303872" y="1473199"/>
                </a:lnTo>
                <a:lnTo>
                  <a:pt x="1373044" y="1422399"/>
                </a:lnTo>
                <a:lnTo>
                  <a:pt x="1406919" y="1396999"/>
                </a:lnTo>
                <a:lnTo>
                  <a:pt x="1440013" y="1358899"/>
                </a:lnTo>
                <a:lnTo>
                  <a:pt x="1472098" y="1333499"/>
                </a:lnTo>
                <a:lnTo>
                  <a:pt x="1502944" y="1295399"/>
                </a:lnTo>
                <a:lnTo>
                  <a:pt x="1532321" y="1257299"/>
                </a:lnTo>
                <a:lnTo>
                  <a:pt x="1560000" y="1219199"/>
                </a:lnTo>
                <a:lnTo>
                  <a:pt x="1585753" y="1168399"/>
                </a:lnTo>
                <a:lnTo>
                  <a:pt x="1609348" y="1130299"/>
                </a:lnTo>
                <a:lnTo>
                  <a:pt x="1630558" y="1079499"/>
                </a:lnTo>
                <a:lnTo>
                  <a:pt x="1649152" y="1028699"/>
                </a:lnTo>
                <a:lnTo>
                  <a:pt x="1664902" y="977899"/>
                </a:lnTo>
                <a:lnTo>
                  <a:pt x="1677577" y="927099"/>
                </a:lnTo>
                <a:lnTo>
                  <a:pt x="1686949" y="876299"/>
                </a:lnTo>
                <a:lnTo>
                  <a:pt x="1692788" y="825499"/>
                </a:lnTo>
                <a:lnTo>
                  <a:pt x="1694865" y="761999"/>
                </a:lnTo>
                <a:lnTo>
                  <a:pt x="1693890" y="711199"/>
                </a:lnTo>
                <a:lnTo>
                  <a:pt x="1691164" y="660399"/>
                </a:lnTo>
                <a:lnTo>
                  <a:pt x="1686645" y="609599"/>
                </a:lnTo>
                <a:lnTo>
                  <a:pt x="1680289" y="558799"/>
                </a:lnTo>
                <a:lnTo>
                  <a:pt x="1672053" y="520699"/>
                </a:lnTo>
                <a:lnTo>
                  <a:pt x="1661896" y="469899"/>
                </a:lnTo>
                <a:lnTo>
                  <a:pt x="1649774" y="419099"/>
                </a:lnTo>
                <a:lnTo>
                  <a:pt x="1635643" y="380999"/>
                </a:lnTo>
                <a:lnTo>
                  <a:pt x="1619462" y="342899"/>
                </a:lnTo>
                <a:lnTo>
                  <a:pt x="1601187" y="292099"/>
                </a:lnTo>
                <a:lnTo>
                  <a:pt x="1580776" y="253999"/>
                </a:lnTo>
                <a:lnTo>
                  <a:pt x="1558185" y="228599"/>
                </a:lnTo>
                <a:lnTo>
                  <a:pt x="1533371" y="190499"/>
                </a:lnTo>
                <a:lnTo>
                  <a:pt x="1506293" y="152399"/>
                </a:lnTo>
                <a:lnTo>
                  <a:pt x="1476906" y="126999"/>
                </a:lnTo>
                <a:lnTo>
                  <a:pt x="1445168" y="101599"/>
                </a:lnTo>
                <a:lnTo>
                  <a:pt x="1411037" y="76199"/>
                </a:lnTo>
                <a:lnTo>
                  <a:pt x="1374468" y="63499"/>
                </a:lnTo>
                <a:lnTo>
                  <a:pt x="1335420" y="38099"/>
                </a:lnTo>
                <a:lnTo>
                  <a:pt x="1293849" y="25399"/>
                </a:lnTo>
                <a:lnTo>
                  <a:pt x="1249713" y="12699"/>
                </a:lnTo>
                <a:lnTo>
                  <a:pt x="1202969" y="0"/>
                </a:lnTo>
                <a:close/>
              </a:path>
              <a:path w="3401059" h="2857500">
                <a:moveTo>
                  <a:pt x="2494419" y="279399"/>
                </a:moveTo>
                <a:lnTo>
                  <a:pt x="2442396" y="292099"/>
                </a:lnTo>
                <a:lnTo>
                  <a:pt x="2546473" y="292099"/>
                </a:lnTo>
                <a:lnTo>
                  <a:pt x="2494419" y="279399"/>
                </a:lnTo>
                <a:close/>
              </a:path>
            </a:pathLst>
          </a:custGeom>
          <a:solidFill>
            <a:srgbClr val="FFFFFF">
              <a:alpha val="9999"/>
            </a:srgbClr>
          </a:solidFill>
        </p:spPr>
        <p:txBody>
          <a:bodyPr wrap="square" lIns="0" tIns="0" rIns="0" bIns="0" rtlCol="0"/>
          <a:lstStyle/>
          <a:p>
            <a:endParaRPr sz="1350"/>
          </a:p>
        </p:txBody>
      </p:sp>
      <p:sp>
        <p:nvSpPr>
          <p:cNvPr id="19" name="object 26"/>
          <p:cNvSpPr txBox="1"/>
          <p:nvPr/>
        </p:nvSpPr>
        <p:spPr>
          <a:xfrm>
            <a:off x="2493288" y="3499610"/>
            <a:ext cx="3331845" cy="1977464"/>
          </a:xfrm>
          <a:prstGeom prst="rect">
            <a:avLst/>
          </a:prstGeom>
        </p:spPr>
        <p:txBody>
          <a:bodyPr vert="horz" wrap="square" lIns="0" tIns="53340" rIns="0" bIns="0" rtlCol="0">
            <a:spAutoFit/>
          </a:bodyPr>
          <a:lstStyle/>
          <a:p>
            <a:pPr marL="294323" marR="289084" indent="260033">
              <a:lnSpc>
                <a:spcPts val="2475"/>
              </a:lnSpc>
              <a:spcBef>
                <a:spcPts val="420"/>
              </a:spcBef>
            </a:pPr>
            <a:r>
              <a:rPr sz="2325" spc="-124" dirty="0">
                <a:solidFill>
                  <a:srgbClr val="FFFFFF"/>
                </a:solidFill>
                <a:latin typeface="Calibri"/>
                <a:cs typeface="Calibri"/>
              </a:rPr>
              <a:t>We </a:t>
            </a:r>
            <a:r>
              <a:rPr sz="2325" spc="26" dirty="0">
                <a:solidFill>
                  <a:srgbClr val="FFFFFF"/>
                </a:solidFill>
                <a:latin typeface="Calibri"/>
                <a:cs typeface="Calibri"/>
              </a:rPr>
              <a:t>have </a:t>
            </a:r>
            <a:r>
              <a:rPr sz="2325" spc="56" dirty="0">
                <a:solidFill>
                  <a:srgbClr val="FFFFFF"/>
                </a:solidFill>
                <a:latin typeface="Calibri"/>
                <a:cs typeface="Calibri"/>
              </a:rPr>
              <a:t>access </a:t>
            </a:r>
            <a:r>
              <a:rPr sz="2325" spc="19" dirty="0">
                <a:solidFill>
                  <a:srgbClr val="FFFFFF"/>
                </a:solidFill>
                <a:latin typeface="Calibri"/>
                <a:cs typeface="Calibri"/>
              </a:rPr>
              <a:t>to  </a:t>
            </a:r>
            <a:r>
              <a:rPr sz="2325" spc="11" dirty="0">
                <a:solidFill>
                  <a:srgbClr val="FFFFFF"/>
                </a:solidFill>
                <a:latin typeface="Calibri"/>
                <a:cs typeface="Calibri"/>
              </a:rPr>
              <a:t>the </a:t>
            </a:r>
            <a:r>
              <a:rPr sz="2325" spc="38" dirty="0">
                <a:solidFill>
                  <a:srgbClr val="FFFFFF"/>
                </a:solidFill>
                <a:latin typeface="Calibri"/>
                <a:cs typeface="Calibri"/>
              </a:rPr>
              <a:t>most </a:t>
            </a:r>
            <a:r>
              <a:rPr sz="2325" spc="19" dirty="0">
                <a:solidFill>
                  <a:srgbClr val="FFFFFF"/>
                </a:solidFill>
                <a:latin typeface="Calibri"/>
                <a:cs typeface="Calibri"/>
              </a:rPr>
              <a:t>powerful</a:t>
            </a:r>
            <a:r>
              <a:rPr sz="2325" spc="-281" dirty="0">
                <a:solidFill>
                  <a:srgbClr val="FFFFFF"/>
                </a:solidFill>
                <a:latin typeface="Calibri"/>
                <a:cs typeface="Calibri"/>
              </a:rPr>
              <a:t> </a:t>
            </a:r>
            <a:r>
              <a:rPr sz="2325" spc="-11" dirty="0">
                <a:solidFill>
                  <a:srgbClr val="FFFFFF"/>
                </a:solidFill>
                <a:latin typeface="Calibri"/>
                <a:cs typeface="Calibri"/>
              </a:rPr>
              <a:t>HIV</a:t>
            </a:r>
            <a:endParaRPr sz="2325" dirty="0">
              <a:latin typeface="Calibri"/>
              <a:cs typeface="Calibri"/>
            </a:endParaRPr>
          </a:p>
          <a:p>
            <a:pPr marL="9049" marR="3810" algn="ctr">
              <a:lnSpc>
                <a:spcPts val="2475"/>
              </a:lnSpc>
            </a:pPr>
            <a:r>
              <a:rPr sz="2325" spc="19" dirty="0">
                <a:solidFill>
                  <a:srgbClr val="FFFFFF"/>
                </a:solidFill>
                <a:latin typeface="Calibri"/>
                <a:cs typeface="Calibri"/>
              </a:rPr>
              <a:t>treatment </a:t>
            </a:r>
            <a:r>
              <a:rPr sz="2325" spc="56" dirty="0">
                <a:solidFill>
                  <a:srgbClr val="FFFFFF"/>
                </a:solidFill>
                <a:latin typeface="Calibri"/>
                <a:cs typeface="Calibri"/>
              </a:rPr>
              <a:t>and </a:t>
            </a:r>
            <a:r>
              <a:rPr sz="2325" spc="23" dirty="0">
                <a:solidFill>
                  <a:srgbClr val="FFFFFF"/>
                </a:solidFill>
                <a:latin typeface="Calibri"/>
                <a:cs typeface="Calibri"/>
              </a:rPr>
              <a:t>prevention  </a:t>
            </a:r>
            <a:r>
              <a:rPr sz="2325" spc="38" dirty="0">
                <a:solidFill>
                  <a:srgbClr val="FFFFFF"/>
                </a:solidFill>
                <a:latin typeface="Calibri"/>
                <a:cs typeface="Calibri"/>
              </a:rPr>
              <a:t>tools</a:t>
            </a:r>
            <a:r>
              <a:rPr sz="2325" spc="-71" dirty="0">
                <a:solidFill>
                  <a:srgbClr val="FFFFFF"/>
                </a:solidFill>
                <a:latin typeface="Calibri"/>
                <a:cs typeface="Calibri"/>
              </a:rPr>
              <a:t> </a:t>
            </a:r>
            <a:r>
              <a:rPr sz="2325" spc="38" dirty="0">
                <a:solidFill>
                  <a:srgbClr val="FFFFFF"/>
                </a:solidFill>
                <a:latin typeface="Calibri"/>
                <a:cs typeface="Calibri"/>
              </a:rPr>
              <a:t>in</a:t>
            </a:r>
            <a:r>
              <a:rPr sz="2325" spc="-71" dirty="0">
                <a:solidFill>
                  <a:srgbClr val="FFFFFF"/>
                </a:solidFill>
                <a:latin typeface="Calibri"/>
                <a:cs typeface="Calibri"/>
              </a:rPr>
              <a:t> </a:t>
            </a:r>
            <a:r>
              <a:rPr sz="2325" spc="26" dirty="0">
                <a:solidFill>
                  <a:srgbClr val="FFFFFF"/>
                </a:solidFill>
                <a:latin typeface="Calibri"/>
                <a:cs typeface="Calibri"/>
              </a:rPr>
              <a:t>history</a:t>
            </a:r>
            <a:r>
              <a:rPr sz="2325" spc="-71" dirty="0">
                <a:solidFill>
                  <a:srgbClr val="FFFFFF"/>
                </a:solidFill>
                <a:latin typeface="Calibri"/>
                <a:cs typeface="Calibri"/>
              </a:rPr>
              <a:t> </a:t>
            </a:r>
            <a:r>
              <a:rPr sz="2325" spc="56" dirty="0">
                <a:solidFill>
                  <a:srgbClr val="FFFFFF"/>
                </a:solidFill>
                <a:latin typeface="Calibri"/>
                <a:cs typeface="Calibri"/>
              </a:rPr>
              <a:t>and</a:t>
            </a:r>
            <a:r>
              <a:rPr sz="2325" spc="-71" dirty="0">
                <a:solidFill>
                  <a:srgbClr val="FFFFFF"/>
                </a:solidFill>
                <a:latin typeface="Calibri"/>
                <a:cs typeface="Calibri"/>
              </a:rPr>
              <a:t> </a:t>
            </a:r>
            <a:r>
              <a:rPr sz="2325" spc="56" dirty="0">
                <a:solidFill>
                  <a:srgbClr val="FFFFFF"/>
                </a:solidFill>
                <a:latin typeface="Calibri"/>
                <a:cs typeface="Calibri"/>
              </a:rPr>
              <a:t>and</a:t>
            </a:r>
            <a:r>
              <a:rPr sz="2325" spc="-71" dirty="0">
                <a:solidFill>
                  <a:srgbClr val="FFFFFF"/>
                </a:solidFill>
                <a:latin typeface="Calibri"/>
                <a:cs typeface="Calibri"/>
              </a:rPr>
              <a:t> </a:t>
            </a:r>
            <a:r>
              <a:rPr sz="2325" dirty="0">
                <a:solidFill>
                  <a:srgbClr val="FFFFFF"/>
                </a:solidFill>
                <a:latin typeface="Calibri"/>
                <a:cs typeface="Calibri"/>
              </a:rPr>
              <a:t>we  </a:t>
            </a:r>
            <a:r>
              <a:rPr sz="2325" spc="41" dirty="0">
                <a:solidFill>
                  <a:srgbClr val="FFFFFF"/>
                </a:solidFill>
                <a:latin typeface="Calibri"/>
                <a:cs typeface="Calibri"/>
              </a:rPr>
              <a:t>know </a:t>
            </a:r>
            <a:r>
              <a:rPr sz="2325" spc="4" dirty="0">
                <a:solidFill>
                  <a:srgbClr val="FFFFFF"/>
                </a:solidFill>
                <a:latin typeface="Calibri"/>
                <a:cs typeface="Calibri"/>
              </a:rPr>
              <a:t>where </a:t>
            </a:r>
            <a:r>
              <a:rPr sz="2325" spc="26" dirty="0">
                <a:solidFill>
                  <a:srgbClr val="FFFFFF"/>
                </a:solidFill>
                <a:latin typeface="Calibri"/>
                <a:cs typeface="Calibri"/>
              </a:rPr>
              <a:t>infections</a:t>
            </a:r>
            <a:r>
              <a:rPr sz="2325" spc="-274" dirty="0">
                <a:solidFill>
                  <a:srgbClr val="FFFFFF"/>
                </a:solidFill>
                <a:latin typeface="Calibri"/>
                <a:cs typeface="Calibri"/>
              </a:rPr>
              <a:t> </a:t>
            </a:r>
            <a:r>
              <a:rPr sz="2325" spc="11" dirty="0">
                <a:solidFill>
                  <a:srgbClr val="FFFFFF"/>
                </a:solidFill>
                <a:latin typeface="Calibri"/>
                <a:cs typeface="Calibri"/>
              </a:rPr>
              <a:t>are  </a:t>
            </a:r>
            <a:r>
              <a:rPr sz="2325" spc="41" dirty="0">
                <a:solidFill>
                  <a:srgbClr val="FFFFFF"/>
                </a:solidFill>
                <a:latin typeface="Calibri"/>
                <a:cs typeface="Calibri"/>
              </a:rPr>
              <a:t>rapidly</a:t>
            </a:r>
            <a:r>
              <a:rPr sz="2325" spc="-68" dirty="0">
                <a:solidFill>
                  <a:srgbClr val="FFFFFF"/>
                </a:solidFill>
                <a:latin typeface="Calibri"/>
                <a:cs typeface="Calibri"/>
              </a:rPr>
              <a:t> </a:t>
            </a:r>
            <a:r>
              <a:rPr sz="2325" spc="38" dirty="0">
                <a:solidFill>
                  <a:srgbClr val="FFFFFF"/>
                </a:solidFill>
                <a:latin typeface="Calibri"/>
                <a:cs typeface="Calibri"/>
              </a:rPr>
              <a:t>spreading.</a:t>
            </a:r>
            <a:endParaRPr sz="2325" dirty="0">
              <a:latin typeface="Calibri"/>
              <a:cs typeface="Calibri"/>
            </a:endParaRPr>
          </a:p>
        </p:txBody>
      </p:sp>
      <p:sp>
        <p:nvSpPr>
          <p:cNvPr id="20" name="object 27"/>
          <p:cNvSpPr txBox="1"/>
          <p:nvPr/>
        </p:nvSpPr>
        <p:spPr>
          <a:xfrm>
            <a:off x="6883435" y="3651381"/>
            <a:ext cx="2452688" cy="1644040"/>
          </a:xfrm>
          <a:prstGeom prst="rect">
            <a:avLst/>
          </a:prstGeom>
        </p:spPr>
        <p:txBody>
          <a:bodyPr vert="horz" wrap="square" lIns="0" tIns="53340" rIns="0" bIns="0" rtlCol="0">
            <a:spAutoFit/>
          </a:bodyPr>
          <a:lstStyle/>
          <a:p>
            <a:pPr marL="9525" marR="3810" algn="ctr">
              <a:lnSpc>
                <a:spcPts val="2475"/>
              </a:lnSpc>
              <a:spcBef>
                <a:spcPts val="420"/>
              </a:spcBef>
            </a:pPr>
            <a:r>
              <a:rPr sz="2325" spc="64" dirty="0">
                <a:solidFill>
                  <a:srgbClr val="FFFFFF"/>
                </a:solidFill>
                <a:latin typeface="Calibri"/>
                <a:cs typeface="Calibri"/>
              </a:rPr>
              <a:t>By </a:t>
            </a:r>
            <a:r>
              <a:rPr sz="2325" spc="45" dirty="0">
                <a:solidFill>
                  <a:srgbClr val="FFFFFF"/>
                </a:solidFill>
                <a:latin typeface="Calibri"/>
                <a:cs typeface="Calibri"/>
              </a:rPr>
              <a:t>equipping </a:t>
            </a:r>
            <a:r>
              <a:rPr sz="2325" spc="56" dirty="0">
                <a:solidFill>
                  <a:srgbClr val="FFFFFF"/>
                </a:solidFill>
                <a:latin typeface="Calibri"/>
                <a:cs typeface="Calibri"/>
              </a:rPr>
              <a:t>all  </a:t>
            </a:r>
            <a:r>
              <a:rPr sz="2325" spc="38" dirty="0">
                <a:solidFill>
                  <a:srgbClr val="FFFFFF"/>
                </a:solidFill>
                <a:latin typeface="Calibri"/>
                <a:cs typeface="Calibri"/>
              </a:rPr>
              <a:t>communities </a:t>
            </a:r>
            <a:r>
              <a:rPr sz="2325" spc="26" dirty="0">
                <a:solidFill>
                  <a:srgbClr val="FFFFFF"/>
                </a:solidFill>
                <a:latin typeface="Calibri"/>
                <a:cs typeface="Calibri"/>
              </a:rPr>
              <a:t>at</a:t>
            </a:r>
            <a:r>
              <a:rPr sz="2325" spc="-191" dirty="0">
                <a:solidFill>
                  <a:srgbClr val="FFFFFF"/>
                </a:solidFill>
                <a:latin typeface="Calibri"/>
                <a:cs typeface="Calibri"/>
              </a:rPr>
              <a:t> </a:t>
            </a:r>
            <a:r>
              <a:rPr sz="2325" spc="41" dirty="0">
                <a:solidFill>
                  <a:srgbClr val="FFFFFF"/>
                </a:solidFill>
                <a:latin typeface="Calibri"/>
                <a:cs typeface="Calibri"/>
              </a:rPr>
              <a:t>risk  </a:t>
            </a:r>
            <a:r>
              <a:rPr sz="2325" spc="19" dirty="0">
                <a:solidFill>
                  <a:srgbClr val="FFFFFF"/>
                </a:solidFill>
                <a:latin typeface="Calibri"/>
                <a:cs typeface="Calibri"/>
              </a:rPr>
              <a:t>with these </a:t>
            </a:r>
            <a:r>
              <a:rPr sz="2325" spc="26" dirty="0">
                <a:solidFill>
                  <a:srgbClr val="FFFFFF"/>
                </a:solidFill>
                <a:latin typeface="Calibri"/>
                <a:cs typeface="Calibri"/>
              </a:rPr>
              <a:t>tools,  </a:t>
            </a:r>
            <a:r>
              <a:rPr sz="2325" dirty="0">
                <a:solidFill>
                  <a:srgbClr val="FFFFFF"/>
                </a:solidFill>
                <a:latin typeface="Calibri"/>
                <a:cs typeface="Calibri"/>
              </a:rPr>
              <a:t>we </a:t>
            </a:r>
            <a:r>
              <a:rPr sz="2325" spc="56" dirty="0">
                <a:solidFill>
                  <a:srgbClr val="FFFFFF"/>
                </a:solidFill>
                <a:latin typeface="Calibri"/>
                <a:cs typeface="Calibri"/>
              </a:rPr>
              <a:t>can </a:t>
            </a:r>
            <a:r>
              <a:rPr sz="2325" spc="38" dirty="0">
                <a:solidFill>
                  <a:srgbClr val="FFFFFF"/>
                </a:solidFill>
                <a:latin typeface="Calibri"/>
                <a:cs typeface="Calibri"/>
              </a:rPr>
              <a:t>end</a:t>
            </a:r>
            <a:r>
              <a:rPr sz="2325" spc="-274" dirty="0">
                <a:solidFill>
                  <a:srgbClr val="FFFFFF"/>
                </a:solidFill>
                <a:latin typeface="Calibri"/>
                <a:cs typeface="Calibri"/>
              </a:rPr>
              <a:t> </a:t>
            </a:r>
            <a:r>
              <a:rPr sz="2325" spc="-11" dirty="0">
                <a:solidFill>
                  <a:srgbClr val="FFFFFF"/>
                </a:solidFill>
                <a:latin typeface="Calibri"/>
                <a:cs typeface="Calibri"/>
              </a:rPr>
              <a:t>HIV</a:t>
            </a:r>
            <a:endParaRPr sz="2325">
              <a:latin typeface="Calibri"/>
              <a:cs typeface="Calibri"/>
            </a:endParaRPr>
          </a:p>
          <a:p>
            <a:pPr algn="ctr">
              <a:lnSpc>
                <a:spcPts val="2449"/>
              </a:lnSpc>
            </a:pPr>
            <a:r>
              <a:rPr sz="2325" spc="38" dirty="0">
                <a:solidFill>
                  <a:srgbClr val="FFFFFF"/>
                </a:solidFill>
                <a:latin typeface="Calibri"/>
                <a:cs typeface="Calibri"/>
              </a:rPr>
              <a:t>in</a:t>
            </a:r>
            <a:r>
              <a:rPr sz="2325" spc="-71" dirty="0">
                <a:solidFill>
                  <a:srgbClr val="FFFFFF"/>
                </a:solidFill>
                <a:latin typeface="Calibri"/>
                <a:cs typeface="Calibri"/>
              </a:rPr>
              <a:t> </a:t>
            </a:r>
            <a:r>
              <a:rPr sz="2325" spc="11" dirty="0">
                <a:solidFill>
                  <a:srgbClr val="FFFFFF"/>
                </a:solidFill>
                <a:latin typeface="Calibri"/>
                <a:cs typeface="Calibri"/>
              </a:rPr>
              <a:t>America.</a:t>
            </a:r>
            <a:endParaRPr sz="2325">
              <a:latin typeface="Calibri"/>
              <a:cs typeface="Calibri"/>
            </a:endParaRPr>
          </a:p>
        </p:txBody>
      </p:sp>
    </p:spTree>
    <p:extLst>
      <p:ext uri="{BB962C8B-B14F-4D97-AF65-F5344CB8AC3E}">
        <p14:creationId xmlns:p14="http://schemas.microsoft.com/office/powerpoint/2010/main" val="2289808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799" cy="504275"/>
          </a:xfrm>
        </p:spPr>
        <p:txBody>
          <a:bodyPr>
            <a:noAutofit/>
          </a:bodyPr>
          <a:lstStyle/>
          <a:p>
            <a:r>
              <a:rPr lang="en-US" dirty="0"/>
              <a:t>Background</a:t>
            </a:r>
          </a:p>
        </p:txBody>
      </p:sp>
      <p:sp>
        <p:nvSpPr>
          <p:cNvPr id="11" name="Content Placeholder 2"/>
          <p:cNvSpPr>
            <a:spLocks noGrp="1"/>
          </p:cNvSpPr>
          <p:nvPr>
            <p:ph idx="4294967295"/>
          </p:nvPr>
        </p:nvSpPr>
        <p:spPr>
          <a:xfrm>
            <a:off x="495298" y="990600"/>
            <a:ext cx="11239501" cy="5029200"/>
          </a:xfrm>
          <a:prstGeom prst="rect">
            <a:avLst/>
          </a:prstGeom>
        </p:spPr>
        <p:txBody>
          <a:bodyPr>
            <a:normAutofit/>
          </a:bodyPr>
          <a:lstStyle/>
          <a:p>
            <a:pPr marL="457200" indent="-228600"/>
            <a:endParaRPr lang="en-US" sz="2800" dirty="0"/>
          </a:p>
          <a:p>
            <a:pPr marL="457200" indent="-228600"/>
            <a:r>
              <a:rPr lang="en-US" sz="2800" dirty="0"/>
              <a:t>This initiative began in FY 2020 to achieve the important goal of reducing new HIV infections to less than 3,000 per year by 2030.</a:t>
            </a:r>
          </a:p>
          <a:p>
            <a:pPr marL="228600" indent="0">
              <a:buNone/>
            </a:pPr>
            <a:endParaRPr lang="en-US" sz="2800" dirty="0"/>
          </a:p>
          <a:p>
            <a:pPr marL="457200" indent="-228600"/>
            <a:r>
              <a:rPr lang="en-US" sz="2800" dirty="0"/>
              <a:t>Reducing new infections to this level will essentially mean that HIV transmissions would be rare and meet the definition of ending the epidemic.</a:t>
            </a:r>
          </a:p>
        </p:txBody>
      </p:sp>
      <p:sp>
        <p:nvSpPr>
          <p:cNvPr id="4" name="Slide Number Placeholder 4"/>
          <p:cNvSpPr>
            <a:spLocks noGrp="1"/>
          </p:cNvSpPr>
          <p:nvPr>
            <p:ph type="sldNum" sz="quarter" idx="12"/>
          </p:nvPr>
        </p:nvSpPr>
        <p:spPr>
          <a:xfrm>
            <a:off x="9272016" y="6492240"/>
            <a:ext cx="2743200" cy="381000"/>
          </a:xfrm>
        </p:spPr>
        <p:txBody>
          <a:bodyPr/>
          <a:lstStyle/>
          <a:p>
            <a:fld id="{F9ECA865-404D-4A57-9AC1-FD3038CC100D}" type="slidenum">
              <a:rPr lang="en-US" smtClean="0"/>
              <a:pPr/>
              <a:t>5</a:t>
            </a:fld>
            <a:endParaRPr lang="en-US" dirty="0"/>
          </a:p>
        </p:txBody>
      </p:sp>
    </p:spTree>
    <p:extLst>
      <p:ext uri="{BB962C8B-B14F-4D97-AF65-F5344CB8AC3E}">
        <p14:creationId xmlns:p14="http://schemas.microsoft.com/office/powerpoint/2010/main" val="2398096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61822"/>
            <a:ext cx="11887200" cy="672367"/>
          </a:xfrm>
        </p:spPr>
        <p:txBody>
          <a:bodyPr>
            <a:noAutofit/>
          </a:bodyPr>
          <a:lstStyle/>
          <a:p>
            <a:r>
              <a:rPr lang="en-US" dirty="0"/>
              <a:t>Four Pillars of EHE</a:t>
            </a:r>
          </a:p>
        </p:txBody>
      </p:sp>
      <p:grpSp>
        <p:nvGrpSpPr>
          <p:cNvPr id="5" name="Group 4" descr="four pillars image&#10;" title="four pillars image"/>
          <p:cNvGrpSpPr/>
          <p:nvPr/>
        </p:nvGrpSpPr>
        <p:grpSpPr>
          <a:xfrm>
            <a:off x="457200" y="990600"/>
            <a:ext cx="3030809" cy="4747688"/>
            <a:chOff x="1464992" y="1195555"/>
            <a:chExt cx="3030809" cy="4747688"/>
          </a:xfrm>
        </p:grpSpPr>
        <p:pic>
          <p:nvPicPr>
            <p:cNvPr id="6" name="Picture 5" descr="arrow image" title="arrow image"/>
            <p:cNvPicPr>
              <a:picLocks noChangeAspect="1"/>
            </p:cNvPicPr>
            <p:nvPr/>
          </p:nvPicPr>
          <p:blipFill>
            <a:blip r:embed="rId3"/>
            <a:stretch>
              <a:fillRect/>
            </a:stretch>
          </p:blipFill>
          <p:spPr>
            <a:xfrm>
              <a:off x="1464992" y="1195555"/>
              <a:ext cx="2233245" cy="4511673"/>
            </a:xfrm>
            <a:prstGeom prst="rect">
              <a:avLst/>
            </a:prstGeom>
          </p:spPr>
        </p:pic>
        <p:pic>
          <p:nvPicPr>
            <p:cNvPr id="7" name="Picture 6" descr="respond image" title="respond imag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1206" y="5081601"/>
              <a:ext cx="804594" cy="861642"/>
            </a:xfrm>
            <a:prstGeom prst="rect">
              <a:avLst/>
            </a:prstGeom>
          </p:spPr>
        </p:pic>
        <p:pic>
          <p:nvPicPr>
            <p:cNvPr id="8" name="Picture 7" descr="prevent image" title="prevent imag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91206" y="3840511"/>
              <a:ext cx="804595" cy="851973"/>
            </a:xfrm>
            <a:prstGeom prst="rect">
              <a:avLst/>
            </a:prstGeom>
          </p:spPr>
        </p:pic>
        <p:pic>
          <p:nvPicPr>
            <p:cNvPr id="9" name="Picture 8" descr="treat image" title="treat image"/>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91206" y="2531012"/>
              <a:ext cx="804594" cy="920380"/>
            </a:xfrm>
            <a:prstGeom prst="rect">
              <a:avLst/>
            </a:prstGeom>
          </p:spPr>
        </p:pic>
        <p:pic>
          <p:nvPicPr>
            <p:cNvPr id="10" name="Picture 9" descr="image of 4 pillars" title="four pillar image"/>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3698238" y="1325880"/>
              <a:ext cx="797562" cy="892310"/>
            </a:xfrm>
            <a:prstGeom prst="rect">
              <a:avLst/>
            </a:prstGeom>
          </p:spPr>
        </p:pic>
      </p:grpSp>
      <p:sp>
        <p:nvSpPr>
          <p:cNvPr id="11" name="Content Placeholder 2"/>
          <p:cNvSpPr>
            <a:spLocks noGrp="1"/>
          </p:cNvSpPr>
          <p:nvPr>
            <p:ph idx="4294967295"/>
          </p:nvPr>
        </p:nvSpPr>
        <p:spPr>
          <a:xfrm>
            <a:off x="3705226" y="1108687"/>
            <a:ext cx="8181974" cy="4961300"/>
          </a:xfrm>
          <a:prstGeom prst="rect">
            <a:avLst/>
          </a:prstGeom>
        </p:spPr>
        <p:txBody>
          <a:bodyPr>
            <a:normAutofit fontScale="77500" lnSpcReduction="20000"/>
          </a:bodyPr>
          <a:lstStyle/>
          <a:p>
            <a:pPr marL="0" indent="0">
              <a:buNone/>
            </a:pPr>
            <a:r>
              <a:rPr lang="en-US" sz="3300" b="1" dirty="0"/>
              <a:t>Diagnose</a:t>
            </a:r>
          </a:p>
          <a:p>
            <a:pPr marL="457200" lvl="1" indent="0">
              <a:buNone/>
            </a:pPr>
            <a:r>
              <a:rPr lang="en-US" sz="2800" dirty="0"/>
              <a:t>All people with HIV as early as possible.</a:t>
            </a:r>
          </a:p>
          <a:p>
            <a:pPr marL="457200" lvl="1" indent="0">
              <a:buNone/>
            </a:pPr>
            <a:endParaRPr lang="en-US" sz="2200" dirty="0"/>
          </a:p>
          <a:p>
            <a:pPr marL="0" indent="0">
              <a:buNone/>
            </a:pPr>
            <a:r>
              <a:rPr lang="en-US" sz="3300" b="1" dirty="0"/>
              <a:t>Treat</a:t>
            </a:r>
          </a:p>
          <a:p>
            <a:pPr marL="457200" lvl="1" indent="0">
              <a:buNone/>
            </a:pPr>
            <a:r>
              <a:rPr lang="en-US" sz="2800" dirty="0"/>
              <a:t>People with HIV rapidly and effectively to reach sustained viral suppression.</a:t>
            </a:r>
          </a:p>
          <a:p>
            <a:pPr marL="457200" lvl="1" indent="0">
              <a:buNone/>
            </a:pPr>
            <a:endParaRPr lang="en-US" sz="2200" dirty="0"/>
          </a:p>
          <a:p>
            <a:pPr marL="0" indent="0">
              <a:buNone/>
            </a:pPr>
            <a:r>
              <a:rPr lang="en-US" sz="3300" b="1" dirty="0"/>
              <a:t>Prevent</a:t>
            </a:r>
          </a:p>
          <a:p>
            <a:pPr marL="457200" lvl="1" indent="0">
              <a:buNone/>
            </a:pPr>
            <a:r>
              <a:rPr lang="en-US" sz="2800" dirty="0"/>
              <a:t>New HIV transmissions by using using proven interventions, including pre-exposure prophylaxis (</a:t>
            </a:r>
            <a:r>
              <a:rPr lang="en-US" sz="2800" dirty="0" err="1"/>
              <a:t>PrEP</a:t>
            </a:r>
            <a:r>
              <a:rPr lang="en-US" sz="2800" dirty="0"/>
              <a:t>) and syringe services programs (SSPs).</a:t>
            </a:r>
          </a:p>
          <a:p>
            <a:pPr marL="0" indent="0">
              <a:buNone/>
            </a:pPr>
            <a:endParaRPr lang="en-US" sz="800" b="1" dirty="0"/>
          </a:p>
          <a:p>
            <a:pPr marL="0" indent="0">
              <a:buNone/>
            </a:pPr>
            <a:r>
              <a:rPr lang="en-US" sz="3300" b="1" dirty="0"/>
              <a:t>Respond</a:t>
            </a:r>
          </a:p>
          <a:p>
            <a:pPr marL="457200" lvl="1" indent="0">
              <a:buNone/>
            </a:pPr>
            <a:r>
              <a:rPr lang="en-US" sz="2800" dirty="0"/>
              <a:t>Quickly to potential HIV outbreaks to get needed prevention and treatment services to people who need them.</a:t>
            </a:r>
          </a:p>
          <a:p>
            <a:endParaRPr lang="en-US" dirty="0"/>
          </a:p>
        </p:txBody>
      </p:sp>
      <p:sp>
        <p:nvSpPr>
          <p:cNvPr id="12" name="Slide Number Placeholder 4"/>
          <p:cNvSpPr>
            <a:spLocks noGrp="1"/>
          </p:cNvSpPr>
          <p:nvPr>
            <p:ph type="sldNum" sz="quarter" idx="12"/>
          </p:nvPr>
        </p:nvSpPr>
        <p:spPr>
          <a:xfrm>
            <a:off x="9272016" y="6492240"/>
            <a:ext cx="2743200" cy="381000"/>
          </a:xfrm>
        </p:spPr>
        <p:txBody>
          <a:bodyPr/>
          <a:lstStyle/>
          <a:p>
            <a:fld id="{F9ECA865-404D-4A57-9AC1-FD3038CC100D}" type="slidenum">
              <a:rPr lang="en-US" smtClean="0"/>
              <a:pPr/>
              <a:t>6</a:t>
            </a:fld>
            <a:endParaRPr lang="en-US" dirty="0"/>
          </a:p>
        </p:txBody>
      </p:sp>
    </p:spTree>
    <p:extLst>
      <p:ext uri="{BB962C8B-B14F-4D97-AF65-F5344CB8AC3E}">
        <p14:creationId xmlns:p14="http://schemas.microsoft.com/office/powerpoint/2010/main" val="3258014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8633"/>
            <a:ext cx="11506200" cy="672367"/>
          </a:xfrm>
        </p:spPr>
        <p:txBody>
          <a:bodyPr>
            <a:noAutofit/>
          </a:bodyPr>
          <a:lstStyle/>
          <a:p>
            <a:r>
              <a:rPr lang="en-US" dirty="0"/>
              <a:t>Geographic Locations of the Initiative</a:t>
            </a:r>
          </a:p>
        </p:txBody>
      </p:sp>
      <p:sp>
        <p:nvSpPr>
          <p:cNvPr id="11" name="Content Placeholder 2"/>
          <p:cNvSpPr>
            <a:spLocks noGrp="1"/>
          </p:cNvSpPr>
          <p:nvPr>
            <p:ph idx="4294967295"/>
          </p:nvPr>
        </p:nvSpPr>
        <p:spPr>
          <a:xfrm>
            <a:off x="560810" y="990600"/>
            <a:ext cx="5029200" cy="4724400"/>
          </a:xfrm>
          <a:prstGeom prst="rect">
            <a:avLst/>
          </a:prstGeom>
        </p:spPr>
        <p:txBody>
          <a:bodyPr>
            <a:normAutofit/>
          </a:bodyPr>
          <a:lstStyle/>
          <a:p>
            <a:pPr marL="0" indent="0">
              <a:buNone/>
            </a:pPr>
            <a:r>
              <a:rPr lang="en-US" sz="3200" b="1" dirty="0"/>
              <a:t>Efforts are focused in 48 counties, Washington, DC, and San Juan, PR, where more than 50% of HIV diagnoses occurred in 2016 and 2017, and seven states with substantial rural HIV burden.</a:t>
            </a:r>
          </a:p>
        </p:txBody>
      </p:sp>
      <p:pic>
        <p:nvPicPr>
          <p:cNvPr id="1026" name="Picture 2" descr="U.S. map highlighted in locations where the initiative will foc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8298" y="983672"/>
            <a:ext cx="6218902" cy="408781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7391400" y="4984173"/>
            <a:ext cx="2440995" cy="1321143"/>
          </a:xfrm>
          <a:prstGeom prst="rect">
            <a:avLst/>
          </a:prstGeom>
          <a:solidFill>
            <a:sysClr val="window" lastClr="FFFFFF"/>
          </a:solidFill>
          <a:ln w="25400" cap="flat" cmpd="sng" algn="ctr">
            <a:solidFill>
              <a:sysClr val="window" lastClr="FFFFFF">
                <a:lumMod val="85000"/>
              </a:sysClr>
            </a:solidFill>
            <a:prstDash val="solid"/>
          </a:ln>
          <a:effectLst>
            <a:outerShdw blurRad="50800" dist="38100" dir="8100000" algn="tr" rotWithShape="0">
              <a:prstClr val="black">
                <a:alpha val="40000"/>
              </a:prstClr>
            </a:outerShdw>
          </a:effectLst>
        </p:spPr>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Arial"/>
              <a:ea typeface="+mn-ea"/>
              <a:cs typeface="+mn-cs"/>
            </a:endParaRPr>
          </a:p>
        </p:txBody>
      </p:sp>
      <p:sp>
        <p:nvSpPr>
          <p:cNvPr id="7" name="TextBox 6"/>
          <p:cNvSpPr txBox="1"/>
          <p:nvPr/>
        </p:nvSpPr>
        <p:spPr>
          <a:xfrm>
            <a:off x="8001001" y="4984173"/>
            <a:ext cx="1676400" cy="600164"/>
          </a:xfrm>
          <a:prstGeom prst="rect">
            <a:avLst/>
          </a:prstGeom>
          <a:noFill/>
        </p:spPr>
        <p:txBody>
          <a:bodyPr wrap="squar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02B62"/>
                </a:solidFill>
                <a:effectLst/>
                <a:uLnTx/>
                <a:uFillTx/>
                <a:latin typeface="Calibri" panose="020F0502020204030204"/>
                <a:ea typeface="+mn-ea"/>
                <a:cs typeface="+mn-cs"/>
              </a:rPr>
              <a:t>County contributing to 50% new HIV diagnoses in 2016/2017</a:t>
            </a:r>
          </a:p>
        </p:txBody>
      </p:sp>
      <p:sp>
        <p:nvSpPr>
          <p:cNvPr id="9" name="TextBox 8"/>
          <p:cNvSpPr txBox="1"/>
          <p:nvPr/>
        </p:nvSpPr>
        <p:spPr>
          <a:xfrm>
            <a:off x="7998407" y="5559534"/>
            <a:ext cx="1678993" cy="600164"/>
          </a:xfrm>
          <a:prstGeom prst="rect">
            <a:avLst/>
          </a:prstGeom>
          <a:noFill/>
        </p:spPr>
        <p:txBody>
          <a:bodyPr wrap="squar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02B62"/>
                </a:solidFill>
                <a:effectLst/>
                <a:uLnTx/>
                <a:uFillTx/>
                <a:latin typeface="Calibri" panose="020F0502020204030204"/>
                <a:ea typeface="+mn-ea"/>
                <a:cs typeface="+mn-cs"/>
              </a:rPr>
              <a:t>State with disproportionate rural burden in 2016/2017</a:t>
            </a:r>
          </a:p>
        </p:txBody>
      </p:sp>
      <p:sp>
        <p:nvSpPr>
          <p:cNvPr id="10" name="Rectangle 9"/>
          <p:cNvSpPr/>
          <p:nvPr/>
        </p:nvSpPr>
        <p:spPr>
          <a:xfrm>
            <a:off x="7641383" y="5062713"/>
            <a:ext cx="262037" cy="257368"/>
          </a:xfrm>
          <a:prstGeom prst="rect">
            <a:avLst/>
          </a:prstGeom>
          <a:solidFill>
            <a:srgbClr val="2A6D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12" name="Rectangle 11"/>
          <p:cNvSpPr/>
          <p:nvPr/>
        </p:nvSpPr>
        <p:spPr>
          <a:xfrm>
            <a:off x="7640086" y="5645819"/>
            <a:ext cx="262037" cy="261420"/>
          </a:xfrm>
          <a:prstGeom prst="rect">
            <a:avLst/>
          </a:prstGeom>
          <a:solidFill>
            <a:srgbClr val="B4C5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13" name="Slide Number Placeholder 4"/>
          <p:cNvSpPr>
            <a:spLocks noGrp="1"/>
          </p:cNvSpPr>
          <p:nvPr>
            <p:ph type="sldNum" sz="quarter" idx="12"/>
          </p:nvPr>
        </p:nvSpPr>
        <p:spPr>
          <a:xfrm>
            <a:off x="9272016" y="6492240"/>
            <a:ext cx="2743200" cy="381000"/>
          </a:xfrm>
        </p:spPr>
        <p:txBody>
          <a:bodyPr/>
          <a:lstStyle/>
          <a:p>
            <a:fld id="{F9ECA865-404D-4A57-9AC1-FD3038CC100D}" type="slidenum">
              <a:rPr lang="en-US" smtClean="0"/>
              <a:pPr/>
              <a:t>7</a:t>
            </a:fld>
            <a:endParaRPr lang="en-US" dirty="0"/>
          </a:p>
        </p:txBody>
      </p:sp>
    </p:spTree>
    <p:extLst>
      <p:ext uri="{BB962C8B-B14F-4D97-AF65-F5344CB8AC3E}">
        <p14:creationId xmlns:p14="http://schemas.microsoft.com/office/powerpoint/2010/main" val="2366327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699"/>
            <a:ext cx="11353800" cy="1066800"/>
          </a:xfrm>
        </p:spPr>
        <p:txBody>
          <a:bodyPr>
            <a:noAutofit/>
          </a:bodyPr>
          <a:lstStyle/>
          <a:p>
            <a:r>
              <a:rPr lang="en-US" dirty="0"/>
              <a:t>HRSA HIV/AIDS Bureau Role</a:t>
            </a:r>
          </a:p>
        </p:txBody>
      </p:sp>
      <p:sp>
        <p:nvSpPr>
          <p:cNvPr id="3" name="Content Placeholder 2"/>
          <p:cNvSpPr>
            <a:spLocks noGrp="1"/>
          </p:cNvSpPr>
          <p:nvPr>
            <p:ph idx="1"/>
          </p:nvPr>
        </p:nvSpPr>
        <p:spPr>
          <a:xfrm>
            <a:off x="4648200" y="1133300"/>
            <a:ext cx="7367015" cy="4953601"/>
          </a:xfrm>
        </p:spPr>
        <p:txBody>
          <a:bodyPr>
            <a:normAutofit fontScale="92500" lnSpcReduction="10000"/>
          </a:bodyPr>
          <a:lstStyle/>
          <a:p>
            <a:pPr>
              <a:buFont typeface="Wingdings" panose="05000000000000000000" pitchFamily="2" charset="2"/>
              <a:buChar char="§"/>
            </a:pPr>
            <a:r>
              <a:rPr lang="en-US" sz="2400" b="1" dirty="0"/>
              <a:t>In February 2020, HRSA HAB was appropriated $70 million to Ryan White HIV/AIDS Program (RWHAP) recipients to link people with HIV to critical care and treatment services and provide workforce training and technical assistance.</a:t>
            </a:r>
          </a:p>
          <a:p>
            <a:pPr lvl="1">
              <a:buFont typeface="Arial" panose="020B0604020202020204" pitchFamily="34" charset="0"/>
              <a:buChar char="•"/>
            </a:pPr>
            <a:r>
              <a:rPr lang="en-US" dirty="0"/>
              <a:t>Ryan White HIV/AIDS Program Parts A and B</a:t>
            </a:r>
            <a:r>
              <a:rPr lang="en-US" sz="2200" dirty="0"/>
              <a:t> </a:t>
            </a:r>
          </a:p>
          <a:p>
            <a:pPr lvl="1">
              <a:buFont typeface="Arial" panose="020B0604020202020204" pitchFamily="34" charset="0"/>
              <a:buChar char="•"/>
            </a:pPr>
            <a:r>
              <a:rPr lang="en-US" dirty="0"/>
              <a:t>Technical Assistance Provider</a:t>
            </a:r>
            <a:endParaRPr lang="en-US" sz="2200" dirty="0"/>
          </a:p>
          <a:p>
            <a:pPr lvl="1">
              <a:buFont typeface="Arial" panose="020B0604020202020204" pitchFamily="34" charset="0"/>
              <a:buChar char="•"/>
            </a:pPr>
            <a:r>
              <a:rPr lang="en-US" dirty="0"/>
              <a:t>Systems Coordination Provider</a:t>
            </a:r>
            <a:endParaRPr lang="en-US" sz="2200" dirty="0"/>
          </a:p>
          <a:p>
            <a:pPr lvl="1">
              <a:buFont typeface="Arial" panose="020B0604020202020204" pitchFamily="34" charset="0"/>
              <a:buChar char="•"/>
            </a:pPr>
            <a:r>
              <a:rPr lang="en-US" dirty="0"/>
              <a:t>AIDS Education and Training Center (AETC) Program for workforce capacity development</a:t>
            </a:r>
            <a:endParaRPr lang="en-US" sz="2200" dirty="0"/>
          </a:p>
          <a:p>
            <a:pPr>
              <a:buFont typeface="Wingdings" panose="05000000000000000000" pitchFamily="2" charset="2"/>
              <a:buChar char="§"/>
            </a:pPr>
            <a:r>
              <a:rPr lang="en-US" sz="2400" b="1" dirty="0"/>
              <a:t>Implementing evidence-informed practices focused on those not yet diagnosed, those diagnosed but not in HIV care, and those who are in HIV care but not yet virally suppressed.</a:t>
            </a:r>
          </a:p>
          <a:p>
            <a:pPr>
              <a:buFont typeface="Wingdings" panose="05000000000000000000" pitchFamily="2" charset="2"/>
              <a:buChar char="§"/>
            </a:pPr>
            <a:r>
              <a:rPr lang="en-US" sz="2400" b="1" dirty="0"/>
              <a:t>In March 2023, HRSA HAB was appropriated $165 million for FY 2023 HAB EHE recipients.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ECA865-404D-4A57-9AC1-FD3038CC100D}" type="slidenum">
              <a:rPr kumimoji="0" lang="en-US" sz="1600" b="1"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6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Flowchart: Alternate Process 4"/>
          <p:cNvSpPr/>
          <p:nvPr/>
        </p:nvSpPr>
        <p:spPr>
          <a:xfrm>
            <a:off x="304800" y="1133300"/>
            <a:ext cx="3352800" cy="1152700"/>
          </a:xfrm>
          <a:prstGeom prst="flowChartAlternateProcess">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small" spc="0" normalizeH="0" baseline="0" noProof="0" dirty="0">
                <a:ln>
                  <a:noFill/>
                </a:ln>
                <a:solidFill>
                  <a:prstClr val="white"/>
                </a:solidFill>
                <a:effectLst/>
                <a:uLnTx/>
                <a:uFillTx/>
                <a:latin typeface="Calibri" panose="020F0502020204030204"/>
                <a:ea typeface="+mn-ea"/>
                <a:cs typeface="+mn-cs"/>
              </a:rPr>
              <a:t>Jurisdictions</a:t>
            </a:r>
          </a:p>
        </p:txBody>
      </p:sp>
      <p:sp>
        <p:nvSpPr>
          <p:cNvPr id="6" name="Flowchart: Alternate Process 5"/>
          <p:cNvSpPr/>
          <p:nvPr/>
        </p:nvSpPr>
        <p:spPr>
          <a:xfrm>
            <a:off x="990600" y="2286000"/>
            <a:ext cx="3657600" cy="1143000"/>
          </a:xfrm>
          <a:prstGeom prst="flowChartAlternateProcess">
            <a:avLst/>
          </a:prstGeom>
          <a:solidFill>
            <a:srgbClr val="6081C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small" spc="0" normalizeH="0" baseline="0" noProof="0" dirty="0">
                <a:ln>
                  <a:noFill/>
                </a:ln>
                <a:solidFill>
                  <a:prstClr val="white"/>
                </a:solidFill>
                <a:effectLst/>
                <a:uLnTx/>
                <a:uFillTx/>
                <a:latin typeface="Calibri" panose="020F0502020204030204"/>
                <a:ea typeface="+mn-ea"/>
                <a:cs typeface="+mn-cs"/>
              </a:rPr>
              <a:t>Community Engagement</a:t>
            </a:r>
          </a:p>
        </p:txBody>
      </p:sp>
      <p:sp>
        <p:nvSpPr>
          <p:cNvPr id="7" name="Flowchart: Alternate Process 6"/>
          <p:cNvSpPr/>
          <p:nvPr/>
        </p:nvSpPr>
        <p:spPr>
          <a:xfrm>
            <a:off x="304800" y="3428999"/>
            <a:ext cx="3352800" cy="1219199"/>
          </a:xfrm>
          <a:prstGeom prst="flowChartAlternateProcess">
            <a:avLst/>
          </a:prstGeom>
          <a:solidFill>
            <a:srgbClr val="CC223E"/>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small" spc="0" normalizeH="0" baseline="0" noProof="0" dirty="0">
                <a:ln>
                  <a:noFill/>
                </a:ln>
                <a:solidFill>
                  <a:prstClr val="white"/>
                </a:solidFill>
                <a:effectLst/>
                <a:uLnTx/>
                <a:uFillTx/>
                <a:latin typeface="Calibri" panose="020F0502020204030204"/>
                <a:ea typeface="+mn-ea"/>
                <a:cs typeface="+mn-cs"/>
              </a:rPr>
              <a:t>Systems Coordination</a:t>
            </a:r>
          </a:p>
        </p:txBody>
      </p:sp>
      <p:sp>
        <p:nvSpPr>
          <p:cNvPr id="8" name="Flowchart: Alternate Process 7"/>
          <p:cNvSpPr/>
          <p:nvPr/>
        </p:nvSpPr>
        <p:spPr>
          <a:xfrm>
            <a:off x="990601" y="4648198"/>
            <a:ext cx="3657599" cy="1219198"/>
          </a:xfrm>
          <a:prstGeom prst="flowChartAlternateProcess">
            <a:avLst/>
          </a:prstGeom>
          <a:solidFill>
            <a:srgbClr val="36A83B"/>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small" spc="0" normalizeH="0" baseline="0" noProof="0" dirty="0">
                <a:ln>
                  <a:noFill/>
                </a:ln>
                <a:solidFill>
                  <a:prstClr val="white"/>
                </a:solidFill>
                <a:effectLst/>
                <a:uLnTx/>
                <a:uFillTx/>
                <a:latin typeface="Calibri" panose="020F0502020204030204"/>
                <a:ea typeface="+mn-ea"/>
                <a:cs typeface="+mn-cs"/>
              </a:rPr>
              <a:t>TA and Capacity Building</a:t>
            </a:r>
          </a:p>
        </p:txBody>
      </p:sp>
    </p:spTree>
    <p:extLst>
      <p:ext uri="{BB962C8B-B14F-4D97-AF65-F5344CB8AC3E}">
        <p14:creationId xmlns:p14="http://schemas.microsoft.com/office/powerpoint/2010/main" val="1263532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title="Identifying the Challenges Ahead"/>
          <p:cNvGraphicFramePr>
            <a:graphicFrameLocks noGrp="1"/>
          </p:cNvGraphicFramePr>
          <p:nvPr>
            <p:ph idx="1"/>
          </p:nvPr>
        </p:nvGraphicFramePr>
        <p:xfrm>
          <a:off x="228600" y="1183341"/>
          <a:ext cx="11786616" cy="46157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ECA865-404D-4A57-9AC1-FD3038CC100D}" type="slidenum">
              <a:rPr kumimoji="0" lang="en-US" sz="1600" b="1"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6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itle 1"/>
          <p:cNvSpPr>
            <a:spLocks noGrp="1"/>
          </p:cNvSpPr>
          <p:nvPr>
            <p:ph type="title"/>
          </p:nvPr>
        </p:nvSpPr>
        <p:spPr>
          <a:xfrm>
            <a:off x="134471" y="1"/>
            <a:ext cx="12057529" cy="1066800"/>
          </a:xfrm>
        </p:spPr>
        <p:txBody>
          <a:bodyPr>
            <a:noAutofit/>
          </a:bodyPr>
          <a:lstStyle/>
          <a:p>
            <a:r>
              <a:rPr lang="en-US" dirty="0"/>
              <a:t>Achieving the Ending the HIV Epidemic in the U.S. Goals</a:t>
            </a:r>
          </a:p>
        </p:txBody>
      </p:sp>
    </p:spTree>
    <p:extLst>
      <p:ext uri="{BB962C8B-B14F-4D97-AF65-F5344CB8AC3E}">
        <p14:creationId xmlns:p14="http://schemas.microsoft.com/office/powerpoint/2010/main" val="17622906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Presentation Title]&amp;#x0D;&amp;#x0A;[Date]&amp;quot;&quot;/&gt;&lt;property id=&quot;20307&quot; value=&quot;256&quot;/&gt;&lt;/object&gt;&lt;object type=&quot;3&quot; unique_id=&quot;10004&quot;&gt;&lt;property id=&quot;20148&quot; value=&quot;5&quot;/&gt;&lt;property id=&quot;20300&quot; value=&quot;Slide 2 - &amp;quot;[Slide Header]&amp;#x0D;&amp;#x0A;[Subheading] &amp;quot;&quot;/&gt;&lt;property id=&quot;20307&quot; value=&quot;262&quot;/&gt;&lt;/object&gt;&lt;object type=&quot;3&quot; unique_id=&quot;10023&quot;&gt;&lt;property id=&quot;20148&quot; value=&quot;5&quot;/&gt;&lt;property id=&quot;20300&quot; value=&quot;Slide 3 - &amp;quot;Contact Information (last slide)&amp;#x0D;&amp;#x0A;&amp;quot;&quot;/&gt;&lt;property id=&quot;20307&quot; value=&quot;263&quot;/&gt;&lt;/object&gt;&lt;/object&gt;&lt;object type=&quot;8&quot; unique_id=&quot;10018&quot;&gt;&lt;/object&gt;&lt;/object&gt;&lt;/database&gt;"/>
  <p:tag name="SECTOMILLISECCONVERTED" val="1"/>
</p:tagLst>
</file>

<file path=ppt/theme/theme1.xml><?xml version="1.0" encoding="utf-8"?>
<a:theme xmlns:a="http://schemas.openxmlformats.org/drawingml/2006/main" name="Office Theme">
  <a:themeElements>
    <a:clrScheme name="HRSA color pallet">
      <a:dk1>
        <a:sysClr val="windowText" lastClr="000000"/>
      </a:dk1>
      <a:lt1>
        <a:sysClr val="window" lastClr="FFFFFF"/>
      </a:lt1>
      <a:dk2>
        <a:srgbClr val="44546A"/>
      </a:dk2>
      <a:lt2>
        <a:srgbClr val="E7E6E6"/>
      </a:lt2>
      <a:accent1>
        <a:srgbClr val="006699"/>
      </a:accent1>
      <a:accent2>
        <a:srgbClr val="990000"/>
      </a:accent2>
      <a:accent3>
        <a:srgbClr val="003366"/>
      </a:accent3>
      <a:accent4>
        <a:srgbClr val="ECA421"/>
      </a:accent4>
      <a:accent5>
        <a:srgbClr val="CCDDF1"/>
      </a:accent5>
      <a:accent6>
        <a:srgbClr val="C0BFBF"/>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5439193d-6489-428d-a877-177eeb04ceb1">HABDOC-1916654706-235</_dlc_DocId>
    <_dlc_DocIdUrl xmlns="5439193d-6489-428d-a877-177eeb04ceb1">
      <Url>https://sharepoint.hrsa.gov/sites/hab/Communities/Communication/_layouts/15/DocIdRedir.aspx?ID=HABDOC-1916654706-235</Url>
      <Description>HABDOC-1916654706-235</Description>
    </_dlc_DocIdUrl>
    <_Status xmlns="http://schemas.microsoft.com/sharepoint/v3/fields">Not Started</_Status>
    <PublishingExpirationDate xmlns="http://schemas.microsoft.com/sharepoint/v3" xsi:nil="true"/>
    <PublishingStartDate xmlns="http://schemas.microsoft.com/sharepoint/v3" xsi:nil="true"/>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13ff120d-8bd5-4291-a148-70db8d7e9204" ContentTypeId="0x01" PreviousValue="false"/>
</file>

<file path=customXml/item5.xml><?xml version="1.0" encoding="utf-8"?>
<ct:contentTypeSchema xmlns:ct="http://schemas.microsoft.com/office/2006/metadata/contentType" xmlns:ma="http://schemas.microsoft.com/office/2006/metadata/properties/metaAttributes" ct:_="" ma:_="" ma:contentTypeName="Document" ma:contentTypeID="0x010100D9C059E261309A49A37E0DE14EE8C75E" ma:contentTypeVersion="9" ma:contentTypeDescription="Create a new document." ma:contentTypeScope="" ma:versionID="293b3f8d5018d5ac82a24e38b1af58ea">
  <xsd:schema xmlns:xsd="http://www.w3.org/2001/XMLSchema" xmlns:xs="http://www.w3.org/2001/XMLSchema" xmlns:p="http://schemas.microsoft.com/office/2006/metadata/properties" xmlns:ns1="http://schemas.microsoft.com/sharepoint/v3" xmlns:ns2="5439193d-6489-428d-a877-177eeb04ceb1" xmlns:ns3="http://schemas.microsoft.com/sharepoint/v3/fields" targetNamespace="http://schemas.microsoft.com/office/2006/metadata/properties" ma:root="true" ma:fieldsID="129fa169b75770b5b045f2a82c938d53" ns1:_="" ns2:_="" ns3:_="">
    <xsd:import namespace="http://schemas.microsoft.com/sharepoint/v3"/>
    <xsd:import namespace="5439193d-6489-428d-a877-177eeb04ceb1"/>
    <xsd:import namespace="http://schemas.microsoft.com/sharepoint/v3/fields"/>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3:_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439193d-6489-428d-a877-177eeb04ceb1"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13" nillable="true" ma:displayName="Status" ma:default="Not Started" ma:format="Dropdown" ma:internalName="_Status">
      <xsd:simpleType>
        <xsd:union memberTypes="dms:Text">
          <xsd:simpleType>
            <xsd:restriction base="dms:Choice">
              <xsd:enumeration value="Not Started"/>
              <xsd:enumeration value="Draft"/>
              <xsd:enumeration value="Reviewed"/>
              <xsd:enumeration value="Scheduled"/>
              <xsd:enumeration value="Published"/>
              <xsd:enumeration value="Resources"/>
              <xsd:enumeration value="Final"/>
              <xsd:enumeration value="Expired"/>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C62F50-05E8-4350-B473-EFA56DCFE051}">
  <ds:schemaRefs>
    <ds:schemaRef ds:uri="http://schemas.microsoft.com/sharepoint/v3/contenttype/forms"/>
  </ds:schemaRefs>
</ds:datastoreItem>
</file>

<file path=customXml/itemProps2.xml><?xml version="1.0" encoding="utf-8"?>
<ds:datastoreItem xmlns:ds="http://schemas.openxmlformats.org/officeDocument/2006/customXml" ds:itemID="{B8C063F4-A38C-4944-ADB5-7EC94D5A671A}">
  <ds:schemaRefs>
    <ds:schemaRef ds:uri="http://schemas.microsoft.com/office/2006/metadata/properties"/>
    <ds:schemaRef ds:uri="http://purl.org/dc/dcmitype/"/>
    <ds:schemaRef ds:uri="http://purl.org/dc/elements/1.1/"/>
    <ds:schemaRef ds:uri="5439193d-6489-428d-a877-177eeb04ceb1"/>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fields"/>
    <ds:schemaRef ds:uri="http://schemas.microsoft.com/sharepoint/v3"/>
    <ds:schemaRef ds:uri="http://www.w3.org/XML/1998/namespace"/>
    <ds:schemaRef ds:uri="http://purl.org/dc/terms/"/>
  </ds:schemaRefs>
</ds:datastoreItem>
</file>

<file path=customXml/itemProps3.xml><?xml version="1.0" encoding="utf-8"?>
<ds:datastoreItem xmlns:ds="http://schemas.openxmlformats.org/officeDocument/2006/customXml" ds:itemID="{2AD3B1C9-8DC2-4193-9C54-1D8246583B97}">
  <ds:schemaRefs>
    <ds:schemaRef ds:uri="http://schemas.microsoft.com/sharepoint/events"/>
  </ds:schemaRefs>
</ds:datastoreItem>
</file>

<file path=customXml/itemProps4.xml><?xml version="1.0" encoding="utf-8"?>
<ds:datastoreItem xmlns:ds="http://schemas.openxmlformats.org/officeDocument/2006/customXml" ds:itemID="{1D75D22E-8F16-40FE-BFEF-A629FD32C187}">
  <ds:schemaRefs>
    <ds:schemaRef ds:uri="Microsoft.SharePoint.Taxonomy.ContentTypeSync"/>
  </ds:schemaRefs>
</ds:datastoreItem>
</file>

<file path=customXml/itemProps5.xml><?xml version="1.0" encoding="utf-8"?>
<ds:datastoreItem xmlns:ds="http://schemas.openxmlformats.org/officeDocument/2006/customXml" ds:itemID="{3F05F2B3-E4A5-489F-87F7-3FB878CC13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439193d-6489-428d-a877-177eeb04ceb1"/>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4b77578-9773-42d5-8507-251ca2dc2b06}" enabled="0" method="" siteId="{14b77578-9773-42d5-8507-251ca2dc2b06}" removed="1"/>
</clbl:labelList>
</file>

<file path=docProps/app.xml><?xml version="1.0" encoding="utf-8"?>
<Properties xmlns="http://schemas.openxmlformats.org/officeDocument/2006/extended-properties" xmlns:vt="http://schemas.openxmlformats.org/officeDocument/2006/docPropsVTypes">
  <Template>Office Theme</Template>
  <TotalTime>5523</TotalTime>
  <Words>2540</Words>
  <Application>Microsoft Office PowerPoint</Application>
  <PresentationFormat>Widescreen</PresentationFormat>
  <Paragraphs>314</Paragraphs>
  <Slides>29</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-apple-system</vt:lpstr>
      <vt:lpstr>Arial</vt:lpstr>
      <vt:lpstr>Calibri</vt:lpstr>
      <vt:lpstr>Courier New</vt:lpstr>
      <vt:lpstr>Times New Roman</vt:lpstr>
      <vt:lpstr>Wingdings</vt:lpstr>
      <vt:lpstr>Office Theme</vt:lpstr>
      <vt:lpstr>HRSA HAB EHE Overview Boston Public Health Commission -   EHE Funded Subrecipient Agencies  June 6, 2023</vt:lpstr>
      <vt:lpstr>HIV/AIDS Bureau Vision and Mission</vt:lpstr>
      <vt:lpstr>Overview of Presentation</vt:lpstr>
      <vt:lpstr>Ending the HIV Epidemic in the U.S. (EHE) Initiative</vt:lpstr>
      <vt:lpstr>Background</vt:lpstr>
      <vt:lpstr>Four Pillars of EHE</vt:lpstr>
      <vt:lpstr>Geographic Locations of the Initiative</vt:lpstr>
      <vt:lpstr>HRSA HIV/AIDS Bureau Role</vt:lpstr>
      <vt:lpstr>Achieving the Ending the HIV Epidemic in the U.S. Goals</vt:lpstr>
      <vt:lpstr>Initiative Requirements</vt:lpstr>
      <vt:lpstr>Initiative Requirements (cont.)</vt:lpstr>
      <vt:lpstr>Examples of Funded Activities</vt:lpstr>
      <vt:lpstr> RWHAP and EHE Crosswalk –Eligibility &amp; Allowable Costs</vt:lpstr>
      <vt:lpstr>RWHAP and EHE Crosswalk – Distribution of Funds</vt:lpstr>
      <vt:lpstr>RWHAP and EHE Crosswalk – Other </vt:lpstr>
      <vt:lpstr>EHE Initiative &amp; Ryan White HIV/AIDS Program Services</vt:lpstr>
      <vt:lpstr>EHE Infrastructure</vt:lpstr>
      <vt:lpstr>EHE Administration and Planning &amp; Evaluation</vt:lpstr>
      <vt:lpstr>EHE Clinical Quality Management</vt:lpstr>
      <vt:lpstr>Cost Principles</vt:lpstr>
      <vt:lpstr>Unallowable Costs</vt:lpstr>
      <vt:lpstr>EHE-Specific Reporting</vt:lpstr>
      <vt:lpstr>Triannual Data Report</vt:lpstr>
      <vt:lpstr>Ryan White Services Report</vt:lpstr>
      <vt:lpstr>HELP is available!</vt:lpstr>
      <vt:lpstr>Data Support Contacts</vt:lpstr>
      <vt:lpstr>Resources</vt:lpstr>
      <vt:lpstr>Questions?</vt:lpstr>
      <vt:lpstr>Connect with HRSA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Health Center Program, Topic</dc:subject>
  <dc:creator>HRSA</dc:creator>
  <cp:keywords>HRSA, HAB, HIV, AIDS</cp:keywords>
  <cp:lastModifiedBy>Lanza, Greg</cp:lastModifiedBy>
  <cp:revision>495</cp:revision>
  <cp:lastPrinted>2017-07-11T16:59:21Z</cp:lastPrinted>
  <dcterms:created xsi:type="dcterms:W3CDTF">2015-04-01T01:31:28Z</dcterms:created>
  <dcterms:modified xsi:type="dcterms:W3CDTF">2023-11-16T16:47:02Z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0x010100D9C059E261309A49A37E0DE14EE8C75E</vt:lpwstr>
  </property>
  <property fmtid="{D5CDD505-2E9C-101B-9397-08002B2CF9AE}" pid="3" name="_dlc_DocIdItemGuid">
    <vt:lpwstr>63e714f6-267c-4fbf-bc1a-380d9b5451db</vt:lpwstr>
  </property>
</Properties>
</file>