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4"/>
  </p:sldMasterIdLst>
  <p:notesMasterIdLst>
    <p:notesMasterId r:id="rId7"/>
  </p:notesMasterIdLst>
  <p:sldIdLst>
    <p:sldId id="258" r:id="rId5"/>
    <p:sldId id="345" r:id="rId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5:57.997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0,'7'2,"-1"-1,1 1,-1 1,1-1,-1 1,0 0,0 0,9 7,8 3,223 126,-184-102,7 11,-53-36,1 0,0-1,35 17,-43-22,1-1,-1 1,0 1,14 11,21 15,-18-15,-1 0,29 27,13 11,-48-41,-1 2,30 36,-10-12,67 55,-58-55,-30-26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11.700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1,'424'167,"-302"-124,-29-6,-1 4,-2 4,91 61,-52-19,149 132,-265-206,0 1,-1 0,-1 1,0 0,14 29,-18-30,1-1,0 0,0 0,2-1,-1 0,1-1,1 0,23 18,-23-22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12.821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0,'22'388,"5"221,-25-481,-1-82,-2 162,-2-168,-1-1,-2 1,-14 45,15-67,2-5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13.68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14.172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14.772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15.109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18.72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0,'108'42,"41"11,103 5,389 40,888 91,-1263-141,-42-7,-200-36,-17-3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4T15:26:24.077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0,'0'24,"0"31,0 36,0 21,6 8,1 20,7 3,0-10,3-16,0-17,-4-18,-4-24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r">
              <a:defRPr sz="1300"/>
            </a:lvl1pPr>
          </a:lstStyle>
          <a:p>
            <a:fld id="{7338633D-BDB6-4B97-AB80-0B6933FC5B8E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7" tIns="48328" rIns="96657" bIns="483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7" tIns="48328" rIns="96657" bIns="483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7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7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r">
              <a:defRPr sz="1300"/>
            </a:lvl1pPr>
          </a:lstStyle>
          <a:p>
            <a:fld id="{B0138C1F-0D90-4954-9900-C1870801FB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EC434-8C0B-42D9-AE80-835FC09A6D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0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3C46-2623-E9EB-C89D-1764C44D1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80951-1A6F-BD97-DFAE-383DA9717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B6519-F4D7-157E-DBBF-7DE1DE79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7B8F3-1BF0-E583-DE44-3301FF86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842D-12DE-F6FF-CDB7-BE84329B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2A7A-999B-316C-102A-28A4E70C5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79685-4FDE-EDE1-BC4B-24020CA2C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4D454-ED4A-D254-FF89-7FCD019E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9813F-B772-6494-78C7-049B0FFE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93AD-F7A8-FF3D-C883-149F848E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624557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2B516-ABE9-5910-0820-B4654EC71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757ED-559A-9B40-6A38-A5CDDAC42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875D6-6F04-9132-F991-083F59A97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A0959-ED58-413A-6F25-D98BD541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AF47E-A0A1-1BA9-3CC2-5052926A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0020011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A1CC7-4419-4A64-9DC9-AE157407A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F8EC6-DD66-475C-B129-22B374F49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6FA963F-8B94-469B-B1A5-890D9134F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CD44A43-6E39-4FE6-87BB-C65CE8FC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229EB0D-B986-4E26-BDF3-305AE3233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883487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37E21EC2-9A85-4522-B6AD-3FF227CACD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" y="3593592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F9D0834-E38A-4C71-95D5-A8A2B973A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4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39913-D040-5216-3B44-AE8089F9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FB08-9363-B874-670A-3C0524A21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B558-4A89-0B3D-AF03-73A21CD0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FA651-4A4F-8AF5-E0E5-97219F8A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F0AEC-0BA5-8462-1A18-3D0EC1EE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3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332F-6096-E956-7006-26A5C00A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C0B6-DD70-DD71-A06E-41BD41CB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61B52-0309-AEBF-D22F-4221886F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E02A4-1FFF-EE76-83D5-5341495E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4505C-A736-CAA4-347C-98766FF7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3797470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913F-8F08-5CC5-908B-55A03793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E8B5B-01CC-DDFF-6727-69BDB9CB8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273A7-81EA-EADB-DC2C-5E140CA7C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D8A7D-C7E3-16B2-5F7F-74E41B23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C5425-3B34-5E59-CCF4-90BEC09AA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9DD82-C43F-8C7B-6A50-57219E9F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4457581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3CFF-A8ED-036F-461C-552B95A5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7EE73-5055-5785-D68B-6F6854993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C637B-65CB-6C6E-96B2-AE02FFE95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82BF8-C14D-D4F6-4631-FD60E972E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A0A4B-671D-B9F7-DE07-3A3CF9016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F92D9-E1DB-3344-699D-52005D9C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AC6C-F681-B58B-CE5B-9EE61AD7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8C3EDD-C8CC-6325-22A1-65B66402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162480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2182-B865-E140-B7AA-567FC680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A8F8E-8B32-7056-BDFC-122B41D8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CD12A-767B-719E-96DB-BF259D0E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B0E17-8C96-8DA0-A6BA-754A84AB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601695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4E95C-AFAC-49CE-FE5D-B45C4FD5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B01AC-3AAE-E406-E330-3808BFB2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53D8A-6EBA-B356-0D74-61B23E25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01163828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9156-8E71-4C66-6B03-DD77F6E5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A8A1-83BC-F4E0-BA69-DB1350B20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98D10-EE54-35FF-7659-1E6D1ACFA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C687B-6EB0-D7E0-8066-227F71154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C6110-0164-7ED9-9582-6D77D0F6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E002C-4234-1B7B-2EB5-B168BA32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0689356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5511-3DC2-CA5B-0A70-E28F65B4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13C15B-0DDA-AADD-FC79-A4D88E4A4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1AF6-0687-EFED-A555-8EBC783EB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EA8BA-E03C-0AD9-AEAF-6551E423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7B191-0BC9-4E61-E18D-9AF52A55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711F6-0A18-2979-36A9-47D063D7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282365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DD82B-8E7E-73A8-400D-F8AAB73B7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5C2EB-18A9-DC0D-A2C7-8C8F76456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49C6E-F56D-4CDC-4D88-26E9AEFBE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6BB15-E2E9-8456-866E-C61B66594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C55C-1556-D939-44F9-0C444439C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033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3.png"/><Relationship Id="rId1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customXml" Target="../ink/ink4.xml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2.png"/><Relationship Id="rId5" Type="http://schemas.openxmlformats.org/officeDocument/2006/relationships/image" Target="../media/image9.jp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19" Type="http://schemas.openxmlformats.org/officeDocument/2006/relationships/customXml" Target="../ink/ink9.xml"/><Relationship Id="rId4" Type="http://schemas.openxmlformats.org/officeDocument/2006/relationships/image" Target="../media/image8.jpg"/><Relationship Id="rId9" Type="http://schemas.openxmlformats.org/officeDocument/2006/relationships/image" Target="../media/image11.png"/><Relationship Id="rId1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165"/>
            <a:ext cx="10515600" cy="39414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/>
              <a:t>Beacon House Window Replacement - Rear Drive Elevation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55929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8969" y="6492875"/>
            <a:ext cx="2369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1E4CB7-CB13-4810-BF18-BE31AFC64F93}" type="slidenum">
              <a:rPr lang="en-US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515062-5ECF-0905-DE0B-353BA7AC1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29" y="3890111"/>
            <a:ext cx="3502131" cy="367347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j-lt"/>
              </a:rPr>
              <a:t>Available Color Selections:</a:t>
            </a:r>
          </a:p>
        </p:txBody>
      </p:sp>
      <p:pic>
        <p:nvPicPr>
          <p:cNvPr id="7" name="Picture 6" descr="A picture containing composite material, building, line, concrete&#10;&#10;Description automatically generated">
            <a:extLst>
              <a:ext uri="{FF2B5EF4-FFF2-40B4-BE49-F238E27FC236}">
                <a16:creationId xmlns:a16="http://schemas.microsoft.com/office/drawing/2014/main" id="{56DED3A7-D4B0-FE82-0A82-F5CC6CAB9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829" y="1196611"/>
            <a:ext cx="2649911" cy="1987434"/>
          </a:xfrm>
          <a:prstGeom prst="rect">
            <a:avLst/>
          </a:prstGeom>
        </p:spPr>
      </p:pic>
      <p:pic>
        <p:nvPicPr>
          <p:cNvPr id="9" name="Picture 8" descr="A picture containing text, handwriting, rectangle, line&#10;&#10;Description automatically generated">
            <a:extLst>
              <a:ext uri="{FF2B5EF4-FFF2-40B4-BE49-F238E27FC236}">
                <a16:creationId xmlns:a16="http://schemas.microsoft.com/office/drawing/2014/main" id="{BDFCF794-955E-B512-B5DE-C40ACA86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194" y="1196610"/>
            <a:ext cx="2649912" cy="1987434"/>
          </a:xfrm>
          <a:prstGeom prst="rect">
            <a:avLst/>
          </a:prstGeom>
        </p:spPr>
      </p:pic>
      <p:pic>
        <p:nvPicPr>
          <p:cNvPr id="11" name="Picture 10" descr="A picture containing text, handwriting, building, material property&#10;&#10;Description automatically generated">
            <a:extLst>
              <a:ext uri="{FF2B5EF4-FFF2-40B4-BE49-F238E27FC236}">
                <a16:creationId xmlns:a16="http://schemas.microsoft.com/office/drawing/2014/main" id="{58A8BCA5-7B55-68E4-726F-91EA0CA7D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3560" y="1196610"/>
            <a:ext cx="2649912" cy="1987434"/>
          </a:xfrm>
          <a:prstGeom prst="rect">
            <a:avLst/>
          </a:prstGeom>
        </p:spPr>
      </p:pic>
      <p:pic>
        <p:nvPicPr>
          <p:cNvPr id="13" name="Picture 12" descr="A picture containing composite material, green, outdoor, ground&#10;&#10;Description automatically generated">
            <a:extLst>
              <a:ext uri="{FF2B5EF4-FFF2-40B4-BE49-F238E27FC236}">
                <a16:creationId xmlns:a16="http://schemas.microsoft.com/office/drawing/2014/main" id="{B2130829-41C2-052A-932C-9203B9487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4290" y="1196610"/>
            <a:ext cx="2649913" cy="1987435"/>
          </a:xfrm>
          <a:prstGeom prst="rect">
            <a:avLst/>
          </a:prstGeom>
        </p:spPr>
      </p:pic>
      <p:pic>
        <p:nvPicPr>
          <p:cNvPr id="16" name="Picture 15" descr="A picture containing text, handwriting, letter, person&#10;&#10;Description automatically generated">
            <a:extLst>
              <a:ext uri="{FF2B5EF4-FFF2-40B4-BE49-F238E27FC236}">
                <a16:creationId xmlns:a16="http://schemas.microsoft.com/office/drawing/2014/main" id="{2FC00497-1BD9-A5AE-ECEC-DCD49E0FF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4291" y="4221351"/>
            <a:ext cx="2649912" cy="1987434"/>
          </a:xfrm>
          <a:prstGeom prst="rect">
            <a:avLst/>
          </a:prstGeom>
        </p:spPr>
      </p:pic>
      <p:pic>
        <p:nvPicPr>
          <p:cNvPr id="18" name="Picture 17" descr="A close up of a window&#10;&#10;Description automatically generated with low confidence">
            <a:extLst>
              <a:ext uri="{FF2B5EF4-FFF2-40B4-BE49-F238E27FC236}">
                <a16:creationId xmlns:a16="http://schemas.microsoft.com/office/drawing/2014/main" id="{61974C81-E465-BF57-E5A2-538286217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3927" y="1196610"/>
            <a:ext cx="2649912" cy="1987434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7D800FF-C902-EBEE-7B4A-B411E90263C8}"/>
              </a:ext>
            </a:extLst>
          </p:cNvPr>
          <p:cNvSpPr txBox="1">
            <a:spLocks/>
          </p:cNvSpPr>
          <p:nvPr/>
        </p:nvSpPr>
        <p:spPr>
          <a:xfrm>
            <a:off x="410987" y="3522765"/>
            <a:ext cx="1370933" cy="3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Patina Green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716824A-5178-EF94-DC1C-AF8525EE2A88}"/>
              </a:ext>
            </a:extLst>
          </p:cNvPr>
          <p:cNvSpPr txBox="1">
            <a:spLocks/>
          </p:cNvSpPr>
          <p:nvPr/>
        </p:nvSpPr>
        <p:spPr>
          <a:xfrm>
            <a:off x="2665237" y="3515283"/>
            <a:ext cx="1370933" cy="3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Mint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851CE8A-39C8-CB2B-493E-233FAED77227}"/>
              </a:ext>
            </a:extLst>
          </p:cNvPr>
          <p:cNvSpPr txBox="1">
            <a:spLocks/>
          </p:cNvSpPr>
          <p:nvPr/>
        </p:nvSpPr>
        <p:spPr>
          <a:xfrm>
            <a:off x="4951935" y="3522765"/>
            <a:ext cx="1370933" cy="3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Sea Green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45255A17-D203-FF44-C6F5-0670AF7E290F}"/>
              </a:ext>
            </a:extLst>
          </p:cNvPr>
          <p:cNvSpPr txBox="1">
            <a:spLocks/>
          </p:cNvSpPr>
          <p:nvPr/>
        </p:nvSpPr>
        <p:spPr>
          <a:xfrm>
            <a:off x="7199510" y="3522765"/>
            <a:ext cx="1370933" cy="3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Teal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43E69262-FEB2-7726-A521-D7E4A324BAD6}"/>
              </a:ext>
            </a:extLst>
          </p:cNvPr>
          <p:cNvSpPr txBox="1">
            <a:spLocks/>
          </p:cNvSpPr>
          <p:nvPr/>
        </p:nvSpPr>
        <p:spPr>
          <a:xfrm>
            <a:off x="9419272" y="3515282"/>
            <a:ext cx="1370933" cy="3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Fire Green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6A0DA0A2-0AA5-14CA-5AB6-B1EAD227BD34}"/>
              </a:ext>
            </a:extLst>
          </p:cNvPr>
          <p:cNvSpPr txBox="1">
            <a:spLocks/>
          </p:cNvSpPr>
          <p:nvPr/>
        </p:nvSpPr>
        <p:spPr>
          <a:xfrm>
            <a:off x="9419272" y="6524462"/>
            <a:ext cx="1503424" cy="341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Beacon Green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25699FD9-1A36-AA55-D8DF-79720FF1D792}"/>
              </a:ext>
            </a:extLst>
          </p:cNvPr>
          <p:cNvSpPr txBox="1">
            <a:spLocks/>
          </p:cNvSpPr>
          <p:nvPr/>
        </p:nvSpPr>
        <p:spPr>
          <a:xfrm>
            <a:off x="405529" y="6511298"/>
            <a:ext cx="3502131" cy="3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Beacon House, 19 Myrtle Street</a:t>
            </a:r>
          </a:p>
        </p:txBody>
      </p:sp>
    </p:spTree>
    <p:extLst>
      <p:ext uri="{BB962C8B-B14F-4D97-AF65-F5344CB8AC3E}">
        <p14:creationId xmlns:p14="http://schemas.microsoft.com/office/powerpoint/2010/main" val="1559281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CC0F-D112-23F5-BD34-0B893F4D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470" y="6327626"/>
            <a:ext cx="229481" cy="36734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AE2BBE7-9C00-A518-180C-04AAC04392D3}"/>
              </a:ext>
            </a:extLst>
          </p:cNvPr>
          <p:cNvSpPr txBox="1">
            <a:spLocks/>
          </p:cNvSpPr>
          <p:nvPr/>
        </p:nvSpPr>
        <p:spPr>
          <a:xfrm>
            <a:off x="342467" y="6327625"/>
            <a:ext cx="3502131" cy="3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Beacon House, 19 Myrtle Street</a:t>
            </a:r>
          </a:p>
        </p:txBody>
      </p:sp>
      <p:pic>
        <p:nvPicPr>
          <p:cNvPr id="14" name="Picture 13" descr="A picture containing outdoor, building, window, sky&#10;&#10;Description automatically generated">
            <a:extLst>
              <a:ext uri="{FF2B5EF4-FFF2-40B4-BE49-F238E27FC236}">
                <a16:creationId xmlns:a16="http://schemas.microsoft.com/office/drawing/2014/main" id="{58A1CD2B-2CB1-18A3-5811-4625045D2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7" y="341786"/>
            <a:ext cx="3537007" cy="4706204"/>
          </a:xfrm>
          <a:prstGeom prst="rect">
            <a:avLst/>
          </a:prstGeom>
        </p:spPr>
      </p:pic>
      <p:pic>
        <p:nvPicPr>
          <p:cNvPr id="18" name="Picture 17" descr="A picture containing measuring stick, building, person, text&#10;&#10;Description automatically generated">
            <a:extLst>
              <a:ext uri="{FF2B5EF4-FFF2-40B4-BE49-F238E27FC236}">
                <a16:creationId xmlns:a16="http://schemas.microsoft.com/office/drawing/2014/main" id="{7DB513B4-0C0D-7454-D680-C1E68604D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41" y="341786"/>
            <a:ext cx="3529653" cy="4706204"/>
          </a:xfrm>
          <a:prstGeom prst="rect">
            <a:avLst/>
          </a:prstGeom>
        </p:spPr>
      </p:pic>
      <p:pic>
        <p:nvPicPr>
          <p:cNvPr id="20" name="Picture 19" descr="A picture containing building, line, outdoor, measuring stick&#10;&#10;Description automatically generated">
            <a:extLst>
              <a:ext uri="{FF2B5EF4-FFF2-40B4-BE49-F238E27FC236}">
                <a16:creationId xmlns:a16="http://schemas.microsoft.com/office/drawing/2014/main" id="{049F4303-2441-8490-D466-3CBA31B89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74" y="341786"/>
            <a:ext cx="3537007" cy="4716009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533CBFD-0CD8-2E0C-ECD4-5A6E3AB6E35C}"/>
              </a:ext>
            </a:extLst>
          </p:cNvPr>
          <p:cNvSpPr txBox="1">
            <a:spLocks/>
          </p:cNvSpPr>
          <p:nvPr/>
        </p:nvSpPr>
        <p:spPr>
          <a:xfrm>
            <a:off x="231820" y="5095858"/>
            <a:ext cx="3647654" cy="115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Rear façade for replacement windows. Mock-up shown in yellow box.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7032E2C-4F4D-E79C-9478-F8988322BC03}"/>
                  </a:ext>
                </a:extLst>
              </p14:cNvPr>
              <p14:cNvContentPartPr/>
              <p14:nvPr/>
            </p14:nvContentPartPr>
            <p14:xfrm>
              <a:off x="1364940" y="2073025"/>
              <a:ext cx="409680" cy="295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7032E2C-4F4D-E79C-9478-F8988322BC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9300" y="2001025"/>
                <a:ext cx="4813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BD4EC6A-7C81-97BD-806A-F164CEDEB4CA}"/>
                  </a:ext>
                </a:extLst>
              </p14:cNvPr>
              <p14:cNvContentPartPr/>
              <p14:nvPr/>
            </p14:nvContentPartPr>
            <p14:xfrm>
              <a:off x="1384020" y="2158705"/>
              <a:ext cx="579960" cy="358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BD4EC6A-7C81-97BD-806A-F164CEDEB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8380" y="2087065"/>
                <a:ext cx="65160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7B77282-8366-7897-574D-65130787BC1D}"/>
                  </a:ext>
                </a:extLst>
              </p14:cNvPr>
              <p14:cNvContentPartPr/>
              <p14:nvPr/>
            </p14:nvContentPartPr>
            <p14:xfrm>
              <a:off x="1771380" y="2441305"/>
              <a:ext cx="19080" cy="581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7B77282-8366-7897-574D-65130787BC1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35740" y="2369305"/>
                <a:ext cx="90720" cy="7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DB58600-EA2E-6A1F-2401-AB9F41513FD9}"/>
                  </a:ext>
                </a:extLst>
              </p14:cNvPr>
              <p14:cNvContentPartPr/>
              <p14:nvPr/>
            </p14:nvContentPartPr>
            <p14:xfrm>
              <a:off x="1809540" y="265406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DB58600-EA2E-6A1F-2401-AB9F41513FD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73900" y="258206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2D57B5E-06FD-4B5F-9388-909CF44AF9B4}"/>
                  </a:ext>
                </a:extLst>
              </p14:cNvPr>
              <p14:cNvContentPartPr/>
              <p14:nvPr/>
            </p14:nvContentPartPr>
            <p14:xfrm>
              <a:off x="1809540" y="2654065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2D57B5E-06FD-4B5F-9388-909CF44AF9B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73900" y="258206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A99A8CF-6D97-5AE9-A507-76EA9C4BB44D}"/>
                  </a:ext>
                </a:extLst>
              </p14:cNvPr>
              <p14:cNvContentPartPr/>
              <p14:nvPr/>
            </p14:nvContentPartPr>
            <p14:xfrm>
              <a:off x="1818900" y="258098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A99A8CF-6D97-5AE9-A507-76EA9C4BB4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83260" y="250934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A68FB08-3D64-B111-0B4D-AF0BD34F55A4}"/>
                  </a:ext>
                </a:extLst>
              </p14:cNvPr>
              <p14:cNvContentPartPr/>
              <p14:nvPr/>
            </p14:nvContentPartPr>
            <p14:xfrm>
              <a:off x="1818900" y="2580985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A68FB08-3D64-B111-0B4D-AF0BD34F55A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83260" y="250934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9813D87-1214-90BD-E29A-8B4FD053A688}"/>
                  </a:ext>
                </a:extLst>
              </p14:cNvPr>
              <p14:cNvContentPartPr/>
              <p14:nvPr/>
            </p14:nvContentPartPr>
            <p14:xfrm>
              <a:off x="1596780" y="2428705"/>
              <a:ext cx="1152360" cy="193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9813D87-1214-90BD-E29A-8B4FD053A68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61140" y="2356705"/>
                <a:ext cx="12240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122BCA4-62D2-0C2F-07E6-11AD845F5836}"/>
                  </a:ext>
                </a:extLst>
              </p14:cNvPr>
              <p14:cNvContentPartPr/>
              <p14:nvPr/>
            </p14:nvContentPartPr>
            <p14:xfrm>
              <a:off x="1552719" y="2216781"/>
              <a:ext cx="35640" cy="423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122BCA4-62D2-0C2F-07E6-11AD845F583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17079" y="2144781"/>
                <a:ext cx="107280" cy="566640"/>
              </a:xfrm>
              <a:prstGeom prst="rect">
                <a:avLst/>
              </a:prstGeom>
            </p:spPr>
          </p:pic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031D233-C5A2-563F-2D6B-DB39BC9353EC}"/>
              </a:ext>
            </a:extLst>
          </p:cNvPr>
          <p:cNvCxnSpPr>
            <a:cxnSpLocks/>
          </p:cNvCxnSpPr>
          <p:nvPr/>
        </p:nvCxnSpPr>
        <p:spPr>
          <a:xfrm>
            <a:off x="1355400" y="2017585"/>
            <a:ext cx="425520" cy="36828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0BEB47-DB76-D37A-2A0A-66AA6570A2C5}"/>
              </a:ext>
            </a:extLst>
          </p:cNvPr>
          <p:cNvCxnSpPr>
            <a:cxnSpLocks/>
          </p:cNvCxnSpPr>
          <p:nvPr/>
        </p:nvCxnSpPr>
        <p:spPr>
          <a:xfrm flipH="1">
            <a:off x="1771380" y="2380825"/>
            <a:ext cx="9540" cy="112437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B04E54-EF50-A4AD-E316-4EBB1E6B1429}"/>
              </a:ext>
            </a:extLst>
          </p:cNvPr>
          <p:cNvCxnSpPr>
            <a:cxnSpLocks/>
          </p:cNvCxnSpPr>
          <p:nvPr/>
        </p:nvCxnSpPr>
        <p:spPr>
          <a:xfrm>
            <a:off x="1257300" y="3295650"/>
            <a:ext cx="514080" cy="20955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3A37A3-E3EA-D4A5-84E8-98831C1D6E48}"/>
              </a:ext>
            </a:extLst>
          </p:cNvPr>
          <p:cNvCxnSpPr>
            <a:cxnSpLocks/>
          </p:cNvCxnSpPr>
          <p:nvPr/>
        </p:nvCxnSpPr>
        <p:spPr>
          <a:xfrm flipH="1">
            <a:off x="1260144" y="2008247"/>
            <a:ext cx="104796" cy="128740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DF5E275F-96F5-CB8B-7F37-675D3409C18E}"/>
              </a:ext>
            </a:extLst>
          </p:cNvPr>
          <p:cNvSpPr txBox="1">
            <a:spLocks/>
          </p:cNvSpPr>
          <p:nvPr/>
        </p:nvSpPr>
        <p:spPr>
          <a:xfrm>
            <a:off x="4111294" y="5095858"/>
            <a:ext cx="3647654" cy="115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Existing brickmold.</a:t>
            </a:r>
            <a:br>
              <a:rPr lang="en-US" sz="1800" dirty="0">
                <a:latin typeface="+mj-lt"/>
              </a:rPr>
            </a:br>
            <a:endParaRPr lang="en-US" sz="1800" dirty="0">
              <a:latin typeface="+mj-lt"/>
            </a:endParaRP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AE98F7E8-524D-36D9-AA57-EA26210FE675}"/>
              </a:ext>
            </a:extLst>
          </p:cNvPr>
          <p:cNvSpPr txBox="1">
            <a:spLocks/>
          </p:cNvSpPr>
          <p:nvPr/>
        </p:nvSpPr>
        <p:spPr>
          <a:xfrm>
            <a:off x="8076650" y="5095858"/>
            <a:ext cx="3647654" cy="1762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The new window and </a:t>
            </a:r>
            <a:r>
              <a:rPr lang="en-US" sz="1800" u="sng" dirty="0">
                <a:latin typeface="+mj-lt"/>
              </a:rPr>
              <a:t>brickmold will be installed in the same location as the existing window and brickmold </a:t>
            </a:r>
            <a:r>
              <a:rPr lang="en-US" sz="1800" dirty="0">
                <a:latin typeface="+mj-lt"/>
              </a:rPr>
              <a:t>eliminating the excess residual caulking on the brick. After first window installed set review meeting with Senior Preservation Planner for approval.</a:t>
            </a:r>
          </a:p>
        </p:txBody>
      </p:sp>
    </p:spTree>
    <p:extLst>
      <p:ext uri="{BB962C8B-B14F-4D97-AF65-F5344CB8AC3E}">
        <p14:creationId xmlns:p14="http://schemas.microsoft.com/office/powerpoint/2010/main" val="625754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1706e8-414e-4460-9f83-2f10c0ed2ca9">
      <Terms xmlns="http://schemas.microsoft.com/office/infopath/2007/PartnerControls"/>
    </lcf76f155ced4ddcb4097134ff3c332f>
    <TaxCatchAll xmlns="2bfb7795-29ee-4353-a567-3d9658b6c6c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5E4E196DFB646A034F784F9415D13" ma:contentTypeVersion="15" ma:contentTypeDescription="Create a new document." ma:contentTypeScope="" ma:versionID="ef7071b9dd7274c4818db4f0d91042c3">
  <xsd:schema xmlns:xsd="http://www.w3.org/2001/XMLSchema" xmlns:xs="http://www.w3.org/2001/XMLSchema" xmlns:p="http://schemas.microsoft.com/office/2006/metadata/properties" xmlns:ns2="051706e8-414e-4460-9f83-2f10c0ed2ca9" xmlns:ns3="2bfb7795-29ee-4353-a567-3d9658b6c6c3" targetNamespace="http://schemas.microsoft.com/office/2006/metadata/properties" ma:root="true" ma:fieldsID="a69693196a97fa399feee2c08b4118ad" ns2:_="" ns3:_="">
    <xsd:import namespace="051706e8-414e-4460-9f83-2f10c0ed2ca9"/>
    <xsd:import namespace="2bfb7795-29ee-4353-a567-3d9658b6c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706e8-414e-4460-9f83-2f10c0ed2c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569ed22-38d3-420d-b573-aaf5107de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b7795-29ee-4353-a567-3d9658b6c6c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6531224-d634-4724-b774-3630e23a3f2f}" ma:internalName="TaxCatchAll" ma:showField="CatchAllData" ma:web="2bfb7795-29ee-4353-a567-3d9658b6c6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FDBEE4-9024-4A63-9652-AC20F191E96D}">
  <ds:schemaRefs>
    <ds:schemaRef ds:uri="051706e8-414e-4460-9f83-2f10c0ed2ca9"/>
    <ds:schemaRef ds:uri="http://schemas.microsoft.com/office/2006/documentManagement/types"/>
    <ds:schemaRef ds:uri="http://purl.org/dc/elements/1.1/"/>
    <ds:schemaRef ds:uri="2bfb7795-29ee-4353-a567-3d9658b6c6c3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CAF611D-BBB7-4973-A2CF-6F40A13202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1706e8-414e-4460-9f83-2f10c0ed2ca9"/>
    <ds:schemaRef ds:uri="2bfb7795-29ee-4353-a567-3d9658b6c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547E98-278E-491B-A450-032B2DBEA4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17905</TotalTime>
  <Words>94</Words>
  <Application>Microsoft Office PowerPoint</Application>
  <PresentationFormat>Widescreen</PresentationFormat>
  <Paragraphs>16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Beacon House Window Replacement - Rear Drive Elevation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Rhonda Spector</dc:creator>
  <cp:lastModifiedBy>Ken Crisafulli</cp:lastModifiedBy>
  <cp:revision>59</cp:revision>
  <cp:lastPrinted>2023-04-26T21:28:03Z</cp:lastPrinted>
  <dcterms:created xsi:type="dcterms:W3CDTF">2023-02-27T16:15:59Z</dcterms:created>
  <dcterms:modified xsi:type="dcterms:W3CDTF">2023-06-14T15:47:55Z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0x0101000FA5E4E196DFB646A034F784F9415D13</vt:lpwstr>
  </property>
  <property fmtid="{D5CDD505-2E9C-101B-9397-08002B2CF9AE}" pid="3" name="MediaServiceImageTags">
    <vt:lpwstr/>
  </property>
</Properties>
</file>