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59" r:id="rId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CF3BF4-350F-466D-A20D-35AA60FFEFDD}">
          <p14:sldIdLst>
            <p14:sldId id="256"/>
            <p14:sldId id="257"/>
            <p14:sldId id="258"/>
            <p14:sldId id="260"/>
            <p14:sldId id="261"/>
          </p14:sldIdLst>
        </p14:section>
        <p14:section name="Untitled Section" id="{394DDAC7-4EF2-40EA-807B-E7F1331F7929}">
          <p14:sldIdLst>
            <p14:sldId id="259"/>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9" d="100"/>
          <a:sy n="79" d="100"/>
        </p:scale>
        <p:origin x="-552"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F1453-5B1D-45EA-9D40-5DAD90CEE6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7645194-90F3-4CE1-9BD8-703F2F3BF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207853-38D2-42A3-84EB-F74F28BF66A6}"/>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5" name="Footer Placeholder 4">
            <a:extLst>
              <a:ext uri="{FF2B5EF4-FFF2-40B4-BE49-F238E27FC236}">
                <a16:creationId xmlns:a16="http://schemas.microsoft.com/office/drawing/2014/main" xmlns="" id="{BA9D3716-2EF6-4BFB-9F7D-8D3030E88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AB3FB8-EDD5-4E4E-92F0-A49E542F3927}"/>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374526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E5B2B5-407A-4D98-97CE-3C8653E831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458C882-715E-4519-85D2-D31F8108B0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911264-B463-4577-9E2D-4479ED932F01}"/>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5" name="Footer Placeholder 4">
            <a:extLst>
              <a:ext uri="{FF2B5EF4-FFF2-40B4-BE49-F238E27FC236}">
                <a16:creationId xmlns:a16="http://schemas.microsoft.com/office/drawing/2014/main" xmlns="" id="{E289815C-84D2-4F40-8714-257CD7CF7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C1A313-9614-4677-A226-6E729EDD81B5}"/>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371434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A93DBB-1D08-44B7-9997-1863BAA5AD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DCCC8EA-DE78-4C89-8084-858A23E38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B36AD7-974A-4DF9-94FB-91E2AB85F1D4}"/>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5" name="Footer Placeholder 4">
            <a:extLst>
              <a:ext uri="{FF2B5EF4-FFF2-40B4-BE49-F238E27FC236}">
                <a16:creationId xmlns:a16="http://schemas.microsoft.com/office/drawing/2014/main" xmlns="" id="{18C8B12C-B437-44A3-914D-D379F4F17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192554-7F9B-4C42-BF2A-4301020F594B}"/>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46090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F11F7D-769C-4502-8632-3FF26BCF0C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0C97E7-8A30-4DA7-B4A3-B11117AC1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4CBEF5-22A1-4EBB-888E-3C84B6FE3EA8}"/>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5" name="Footer Placeholder 4">
            <a:extLst>
              <a:ext uri="{FF2B5EF4-FFF2-40B4-BE49-F238E27FC236}">
                <a16:creationId xmlns:a16="http://schemas.microsoft.com/office/drawing/2014/main" xmlns="" id="{2DF8720C-1F76-44A5-A865-8C1DD819D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256966-2AB1-4D36-BCAC-EBAD30F5FBFE}"/>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45757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80893-2A2C-42F5-99E5-9754C9FCB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46AE03A-A3E2-400F-B5EE-02AE70FD9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0BD2483-E3E9-4514-94A7-775B6011390E}"/>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5" name="Footer Placeholder 4">
            <a:extLst>
              <a:ext uri="{FF2B5EF4-FFF2-40B4-BE49-F238E27FC236}">
                <a16:creationId xmlns:a16="http://schemas.microsoft.com/office/drawing/2014/main" xmlns="" id="{53D65414-2EF7-4A3E-9611-52F5C7337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446926-CF9D-483F-90A2-9CC64078ED72}"/>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282624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E607E-04AD-49F4-BCFA-1BDF8FC87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4B398-A601-471A-8E12-DF4C09654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8B5B5A1-6B9E-4854-B35F-5A78884620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CEC32CF-298A-4584-99CB-ABB3BC346C70}"/>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6" name="Footer Placeholder 5">
            <a:extLst>
              <a:ext uri="{FF2B5EF4-FFF2-40B4-BE49-F238E27FC236}">
                <a16:creationId xmlns:a16="http://schemas.microsoft.com/office/drawing/2014/main" xmlns="" id="{970A825E-F444-4FDD-8BB2-FF1C5C2B8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12F89D-30AB-461B-AE58-0337FA725A54}"/>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389590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356DF-56E8-456F-9E80-3EEBE289D6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9154F00-3FE8-43B4-A8D5-8B40CBC31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1A86488-6CDD-46C2-BF3D-15994096BA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B0AEAEC-51B6-4B61-85CE-CC88DB6B2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AB87B2-FFD1-421E-9982-CF0F9C9137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60E3790-0095-4190-8004-6AB65F0028D9}"/>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8" name="Footer Placeholder 7">
            <a:extLst>
              <a:ext uri="{FF2B5EF4-FFF2-40B4-BE49-F238E27FC236}">
                <a16:creationId xmlns:a16="http://schemas.microsoft.com/office/drawing/2014/main" xmlns="" id="{7EC87D88-35A6-4AB5-8F45-9C7824B79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BAA6F0F-A261-4B60-B0A5-036091A588D7}"/>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258904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D8D17-BE0D-4E4F-9B65-A057B51480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C55B49-2F2F-43A3-A506-C2191B51F56E}"/>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4" name="Footer Placeholder 3">
            <a:extLst>
              <a:ext uri="{FF2B5EF4-FFF2-40B4-BE49-F238E27FC236}">
                <a16:creationId xmlns:a16="http://schemas.microsoft.com/office/drawing/2014/main" xmlns="" id="{2BD7C1B7-BDB9-4E80-BB8A-4141C2D04F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BC6FA1B-535D-4D23-94F5-31E5F03E1D48}"/>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193939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C4A492D-3C13-4F77-ADD2-2EB281CE5120}"/>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3" name="Footer Placeholder 2">
            <a:extLst>
              <a:ext uri="{FF2B5EF4-FFF2-40B4-BE49-F238E27FC236}">
                <a16:creationId xmlns:a16="http://schemas.microsoft.com/office/drawing/2014/main" xmlns="" id="{F026652B-1FD1-4F8D-95C3-22D6859DD2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D48629E-375B-4E49-9162-210DB76D7014}"/>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176744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48ED45-E500-44F9-A2AD-C7082C52B7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9A784-C672-4F95-99AD-BC98B13A9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925088-4ABB-48F4-ABF3-8CE0E3540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37E5F9-FCF0-4B84-B188-600154685F63}"/>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6" name="Footer Placeholder 5">
            <a:extLst>
              <a:ext uri="{FF2B5EF4-FFF2-40B4-BE49-F238E27FC236}">
                <a16:creationId xmlns:a16="http://schemas.microsoft.com/office/drawing/2014/main" xmlns="" id="{5982CA14-8C38-49C3-9905-CBBD415AE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7272AF8-42B4-4E87-B1F1-42C4AC5E20A2}"/>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3361351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AD4EB-6842-4C2A-A36E-4CFDFA0988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331EDE5-36D3-4944-B206-343EF1EEE3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4A9BE4A-71B7-4AB2-B90A-808A00702F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A3102B4-5C38-4816-8BA2-6FCBBDDD8D13}"/>
              </a:ext>
            </a:extLst>
          </p:cNvPr>
          <p:cNvSpPr>
            <a:spLocks noGrp="1"/>
          </p:cNvSpPr>
          <p:nvPr>
            <p:ph type="dt" sz="half" idx="10"/>
          </p:nvPr>
        </p:nvSpPr>
        <p:spPr/>
        <p:txBody>
          <a:bodyPr/>
          <a:lstStyle/>
          <a:p>
            <a:fld id="{DBBFFA89-0D90-4F56-B0FA-91AF048E4E9B}" type="datetimeFigureOut">
              <a:rPr lang="en-US" smtClean="0"/>
              <a:t>2/18/2022</a:t>
            </a:fld>
            <a:endParaRPr lang="en-US"/>
          </a:p>
        </p:txBody>
      </p:sp>
      <p:sp>
        <p:nvSpPr>
          <p:cNvPr id="6" name="Footer Placeholder 5">
            <a:extLst>
              <a:ext uri="{FF2B5EF4-FFF2-40B4-BE49-F238E27FC236}">
                <a16:creationId xmlns:a16="http://schemas.microsoft.com/office/drawing/2014/main" xmlns="" id="{84E1C8F6-5E71-4943-9723-F9A6443675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DFF7184-7705-439D-AEC6-456F6690B9DC}"/>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260220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5BE82E6-01F7-482C-A875-7EADDA84C4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92EB782-EC9C-4637-9483-5E66BB5C4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6E9364-5CBE-4812-BAA7-B2F1B52A4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FFA89-0D90-4F56-B0FA-91AF048E4E9B}" type="datetimeFigureOut">
              <a:rPr lang="en-US" smtClean="0"/>
              <a:t>2/18/2022</a:t>
            </a:fld>
            <a:endParaRPr lang="en-US"/>
          </a:p>
        </p:txBody>
      </p:sp>
      <p:sp>
        <p:nvSpPr>
          <p:cNvPr id="5" name="Footer Placeholder 4">
            <a:extLst>
              <a:ext uri="{FF2B5EF4-FFF2-40B4-BE49-F238E27FC236}">
                <a16:creationId xmlns:a16="http://schemas.microsoft.com/office/drawing/2014/main" xmlns="" id="{F235720D-AC10-42A3-8E0A-47CF58F82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337E732-BA27-45FD-9DB3-0ED2FB54F4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A7B79-9AE2-4BA6-8CA9-C04CB1E920C2}" type="slidenum">
              <a:rPr lang="en-US" smtClean="0"/>
              <a:t>‹#›</a:t>
            </a:fld>
            <a:endParaRPr lang="en-US"/>
          </a:p>
        </p:txBody>
      </p:sp>
    </p:spTree>
    <p:extLst>
      <p:ext uri="{BB962C8B-B14F-4D97-AF65-F5344CB8AC3E}">
        <p14:creationId xmlns:p14="http://schemas.microsoft.com/office/powerpoint/2010/main" val="4100670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073055BD-D845-4FED-9832-1F29F0D4D47F}"/>
              </a:ext>
            </a:extLst>
          </p:cNvPr>
          <p:cNvSpPr>
            <a:spLocks noGrp="1"/>
          </p:cNvSpPr>
          <p:nvPr>
            <p:ph type="ctrTitle"/>
          </p:nvPr>
        </p:nvSpPr>
        <p:spPr>
          <a:xfrm>
            <a:off x="2298290" y="1356851"/>
            <a:ext cx="7595420" cy="4955458"/>
          </a:xfrm>
        </p:spPr>
        <p:txBody>
          <a:bodyPr vert="horz" lIns="91440" tIns="45720" rIns="91440" bIns="45720" rtlCol="0" anchor="ctr">
            <a:normAutofit fontScale="90000"/>
          </a:bodyPr>
          <a:lstStyle/>
          <a:p>
            <a:r>
              <a:rPr lang="en-US" sz="4800" b="1" dirty="0">
                <a:solidFill>
                  <a:schemeClr val="bg1">
                    <a:lumMod val="95000"/>
                    <a:lumOff val="5000"/>
                  </a:schemeClr>
                </a:solidFill>
              </a:rPr>
              <a:t>613 MASS AVE REAR DECK UPGRADES</a:t>
            </a:r>
            <a:r>
              <a:rPr lang="en-US" sz="4800" dirty="0">
                <a:solidFill>
                  <a:schemeClr val="bg1">
                    <a:lumMod val="95000"/>
                    <a:lumOff val="5000"/>
                  </a:schemeClr>
                </a:solidFill>
              </a:rPr>
              <a:t/>
            </a:r>
            <a:br>
              <a:rPr lang="en-US" sz="4800" dirty="0">
                <a:solidFill>
                  <a:schemeClr val="bg1">
                    <a:lumMod val="95000"/>
                    <a:lumOff val="5000"/>
                  </a:schemeClr>
                </a:solidFill>
              </a:rPr>
            </a:br>
            <a:r>
              <a:rPr lang="en-US" sz="4800" dirty="0">
                <a:solidFill>
                  <a:schemeClr val="bg1">
                    <a:lumMod val="95000"/>
                    <a:lumOff val="5000"/>
                  </a:schemeClr>
                </a:solidFill>
              </a:rPr>
              <a:t>_______________</a:t>
            </a:r>
            <a:br>
              <a:rPr lang="en-US" sz="4800" dirty="0">
                <a:solidFill>
                  <a:schemeClr val="bg1">
                    <a:lumMod val="95000"/>
                    <a:lumOff val="5000"/>
                  </a:schemeClr>
                </a:solidFill>
              </a:rPr>
            </a:br>
            <a:r>
              <a:rPr lang="en-US" sz="4800" dirty="0">
                <a:solidFill>
                  <a:schemeClr val="bg1">
                    <a:lumMod val="95000"/>
                    <a:lumOff val="5000"/>
                  </a:schemeClr>
                </a:solidFill>
              </a:rPr>
              <a:t>REQUESTING APPROVAL FOR SEASONAL POLE BRACKETS AND DECK BOARDS REPLACED WITH COMPOSITE</a:t>
            </a:r>
            <a:r>
              <a:rPr lang="en-US" sz="5400" dirty="0">
                <a:solidFill>
                  <a:schemeClr val="bg1">
                    <a:lumMod val="95000"/>
                    <a:lumOff val="5000"/>
                  </a:schemeClr>
                </a:solidFill>
              </a:rPr>
              <a:t/>
            </a:r>
            <a:br>
              <a:rPr lang="en-US" sz="5400" dirty="0">
                <a:solidFill>
                  <a:schemeClr val="bg1">
                    <a:lumMod val="95000"/>
                    <a:lumOff val="5000"/>
                  </a:schemeClr>
                </a:solidFill>
              </a:rPr>
            </a:br>
            <a:endParaRPr lang="en-US" sz="5400" dirty="0">
              <a:solidFill>
                <a:schemeClr val="bg1">
                  <a:lumMod val="95000"/>
                  <a:lumOff val="5000"/>
                </a:schemeClr>
              </a:solidFill>
            </a:endParaRPr>
          </a:p>
        </p:txBody>
      </p:sp>
    </p:spTree>
    <p:extLst>
      <p:ext uri="{BB962C8B-B14F-4D97-AF65-F5344CB8AC3E}">
        <p14:creationId xmlns:p14="http://schemas.microsoft.com/office/powerpoint/2010/main" val="8492039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765F4110-C0FC-4D61-ACD2-A7C950EAE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CC94CBDB-A76C-499E-95AB-C0A049E315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Content Placeholder 9" descr="Graphical user interface, text, application, email&#10;&#10;Description automatically generated">
            <a:extLst>
              <a:ext uri="{FF2B5EF4-FFF2-40B4-BE49-F238E27FC236}">
                <a16:creationId xmlns:a16="http://schemas.microsoft.com/office/drawing/2014/main" xmlns="" id="{794CD41E-565F-4928-A252-886BF99B22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4372"/>
            <a:ext cx="12005187" cy="6745029"/>
          </a:xfrm>
        </p:spPr>
      </p:pic>
    </p:spTree>
    <p:extLst>
      <p:ext uri="{BB962C8B-B14F-4D97-AF65-F5344CB8AC3E}">
        <p14:creationId xmlns:p14="http://schemas.microsoft.com/office/powerpoint/2010/main" val="107538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E19F69A-4CBD-4745-AC7F-F580977BDE17}"/>
              </a:ext>
            </a:extLst>
          </p:cNvPr>
          <p:cNvSpPr>
            <a:spLocks noGrp="1"/>
          </p:cNvSpPr>
          <p:nvPr>
            <p:ph type="title"/>
          </p:nvPr>
        </p:nvSpPr>
        <p:spPr>
          <a:xfrm>
            <a:off x="4836308" y="4615840"/>
            <a:ext cx="6718948" cy="1600977"/>
          </a:xfrm>
        </p:spPr>
        <p:txBody>
          <a:bodyPr vert="horz" lIns="91440" tIns="45720" rIns="91440" bIns="45720" rtlCol="0" anchor="ctr">
            <a:normAutofit fontScale="90000"/>
          </a:bodyPr>
          <a:lstStyle/>
          <a:p>
            <a:pPr algn="ctr"/>
            <a:r>
              <a:rPr lang="en-US" sz="1400" kern="1200" dirty="0">
                <a:solidFill>
                  <a:schemeClr val="bg1"/>
                </a:solidFill>
                <a:latin typeface="+mj-lt"/>
                <a:ea typeface="+mj-ea"/>
                <a:cs typeface="+mj-cs"/>
              </a:rPr>
              <a:t/>
            </a:r>
            <a:br>
              <a:rPr lang="en-US" sz="1400" kern="1200" dirty="0">
                <a:solidFill>
                  <a:schemeClr val="bg1"/>
                </a:solidFill>
                <a:latin typeface="+mj-lt"/>
                <a:ea typeface="+mj-ea"/>
                <a:cs typeface="+mj-cs"/>
              </a:rPr>
            </a:br>
            <a:r>
              <a:rPr lang="en-US" sz="2000" b="1" dirty="0">
                <a:solidFill>
                  <a:schemeClr val="bg1"/>
                </a:solidFill>
              </a:rPr>
              <a:t>WE ARE </a:t>
            </a:r>
            <a:r>
              <a:rPr lang="en-US" sz="2000" b="1" kern="1200" dirty="0">
                <a:solidFill>
                  <a:schemeClr val="bg1"/>
                </a:solidFill>
                <a:latin typeface="+mj-lt"/>
                <a:ea typeface="+mj-ea"/>
                <a:cs typeface="+mj-cs"/>
              </a:rPr>
              <a:t>NOT REMOVING HANDRAILS JUST REPLACING EXISTING AGED WOODEN DECK BOARDS WITH TREX COMPOSITE. INSTALLING A BLACK METAL BRACKET  TO CORNER POSTS OF THE DECK SO OWNER CAN SLIDE A POLE IN THERE TO STRING LIGHTS FROM DURING THE SUMMER MONTHS.</a:t>
            </a:r>
            <a:endParaRPr lang="en-US" sz="1400" kern="1200" dirty="0">
              <a:solidFill>
                <a:schemeClr val="bg1"/>
              </a:solidFill>
              <a:latin typeface="+mj-lt"/>
              <a:ea typeface="+mj-ea"/>
              <a:cs typeface="+mj-cs"/>
            </a:endParaRPr>
          </a:p>
        </p:txBody>
      </p:sp>
      <p:pic>
        <p:nvPicPr>
          <p:cNvPr id="6" name="Content Placeholder 5" descr="A picture containing outdoor, building, city, deck&#10;&#10;Description automatically generated">
            <a:extLst>
              <a:ext uri="{FF2B5EF4-FFF2-40B4-BE49-F238E27FC236}">
                <a16:creationId xmlns:a16="http://schemas.microsoft.com/office/drawing/2014/main" xmlns="" id="{0B52BAEB-2CA3-4AEC-8856-BEA15754CF96}"/>
              </a:ext>
            </a:extLst>
          </p:cNvPr>
          <p:cNvPicPr>
            <a:picLocks noChangeAspect="1"/>
          </p:cNvPicPr>
          <p:nvPr/>
        </p:nvPicPr>
        <p:blipFill rotWithShape="1">
          <a:blip r:embed="rId2">
            <a:extLst>
              <a:ext uri="{28A0092B-C50C-407E-A947-70E740481C1C}">
                <a14:useLocalDpi xmlns:a14="http://schemas.microsoft.com/office/drawing/2010/main" val="0"/>
              </a:ext>
            </a:extLst>
          </a:blip>
          <a:srcRect t="2020" r="2" b="8068"/>
          <a:stretch/>
        </p:blipFill>
        <p:spPr>
          <a:xfrm>
            <a:off x="393308" y="352931"/>
            <a:ext cx="5559480" cy="3749040"/>
          </a:xfrm>
          <a:prstGeom prst="rect">
            <a:avLst/>
          </a:prstGeom>
        </p:spPr>
      </p:pic>
      <p:pic>
        <p:nvPicPr>
          <p:cNvPr id="8" name="Content Placeholder 7" descr="A wooden walkway between buildings&#10;&#10;Description automatically generated with low confidence">
            <a:extLst>
              <a:ext uri="{FF2B5EF4-FFF2-40B4-BE49-F238E27FC236}">
                <a16:creationId xmlns:a16="http://schemas.microsoft.com/office/drawing/2014/main" xmlns="" id="{C466CB20-EE3F-4CCE-82BE-F08F738FD05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9884" r="-3" b="-3"/>
          <a:stretch/>
        </p:blipFill>
        <p:spPr>
          <a:xfrm>
            <a:off x="6251736" y="357013"/>
            <a:ext cx="5546955" cy="3749040"/>
          </a:xfrm>
          <a:prstGeom prst="rect">
            <a:avLst/>
          </a:prstGeom>
        </p:spPr>
      </p:pic>
      <p:cxnSp>
        <p:nvCxnSpPr>
          <p:cNvPr id="24" name="Straight Connector 23">
            <a:extLst>
              <a:ext uri="{FF2B5EF4-FFF2-40B4-BE49-F238E27FC236}">
                <a16:creationId xmlns:a16="http://schemas.microsoft.com/office/drawing/2014/main" xmlns=""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90ED0AF5-A113-44AB-B01D-0C7EE8976EC6}"/>
              </a:ext>
            </a:extLst>
          </p:cNvPr>
          <p:cNvSpPr txBox="1"/>
          <p:nvPr/>
        </p:nvSpPr>
        <p:spPr>
          <a:xfrm>
            <a:off x="636743" y="5014840"/>
            <a:ext cx="3922721" cy="584775"/>
          </a:xfrm>
          <a:prstGeom prst="rect">
            <a:avLst/>
          </a:prstGeom>
          <a:noFill/>
        </p:spPr>
        <p:txBody>
          <a:bodyPr wrap="square">
            <a:spAutoFit/>
          </a:bodyPr>
          <a:lstStyle/>
          <a:p>
            <a:r>
              <a:rPr lang="en-US" sz="3200" b="1" u="sng" kern="1200" dirty="0">
                <a:solidFill>
                  <a:schemeClr val="bg1"/>
                </a:solidFill>
                <a:latin typeface="+mj-lt"/>
                <a:ea typeface="+mj-ea"/>
                <a:cs typeface="+mj-cs"/>
              </a:rPr>
              <a:t>EXISTING CONDITIONS</a:t>
            </a:r>
            <a:endParaRPr lang="en-US" sz="3200" dirty="0"/>
          </a:p>
        </p:txBody>
      </p:sp>
    </p:spTree>
    <p:extLst>
      <p:ext uri="{BB962C8B-B14F-4D97-AF65-F5344CB8AC3E}">
        <p14:creationId xmlns:p14="http://schemas.microsoft.com/office/powerpoint/2010/main" val="3660962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1F31069-1517-48F8-801C-B173090195BF}"/>
              </a:ext>
            </a:extLst>
          </p:cNvPr>
          <p:cNvSpPr>
            <a:spLocks noGrp="1"/>
          </p:cNvSpPr>
          <p:nvPr>
            <p:ph type="title"/>
          </p:nvPr>
        </p:nvSpPr>
        <p:spPr>
          <a:xfrm>
            <a:off x="546351" y="603565"/>
            <a:ext cx="11139854" cy="1328474"/>
          </a:xfrm>
        </p:spPr>
        <p:txBody>
          <a:bodyPr vert="horz" lIns="91440" tIns="45720" rIns="91440" bIns="45720" rtlCol="0" anchor="b">
            <a:normAutofit fontScale="90000"/>
          </a:bodyPr>
          <a:lstStyle/>
          <a:p>
            <a:pPr algn="ctr"/>
            <a:r>
              <a:rPr lang="en-US" sz="2800" b="1" dirty="0">
                <a:solidFill>
                  <a:srgbClr val="FFFFFF"/>
                </a:solidFill>
              </a:rPr>
              <a:t/>
            </a:r>
            <a:br>
              <a:rPr lang="en-US" sz="2800" b="1" dirty="0">
                <a:solidFill>
                  <a:srgbClr val="FFFFFF"/>
                </a:solidFill>
              </a:rPr>
            </a:br>
            <a:r>
              <a:rPr lang="en-US" sz="2800" b="1" dirty="0">
                <a:solidFill>
                  <a:srgbClr val="FFFFFF"/>
                </a:solidFill>
              </a:rPr>
              <a:t/>
            </a:r>
            <a:br>
              <a:rPr lang="en-US" sz="2800" b="1" dirty="0">
                <a:solidFill>
                  <a:srgbClr val="FFFFFF"/>
                </a:solidFill>
              </a:rPr>
            </a:br>
            <a:r>
              <a:rPr lang="en-US" sz="2800" b="1" dirty="0">
                <a:solidFill>
                  <a:srgbClr val="FFFFFF"/>
                </a:solidFill>
              </a:rPr>
              <a:t/>
            </a:r>
            <a:br>
              <a:rPr lang="en-US" sz="2800" b="1" dirty="0">
                <a:solidFill>
                  <a:srgbClr val="FFFFFF"/>
                </a:solidFill>
              </a:rPr>
            </a:br>
            <a:r>
              <a:rPr lang="en-US" sz="2800" b="1" dirty="0">
                <a:solidFill>
                  <a:srgbClr val="FFFFFF"/>
                </a:solidFill>
              </a:rPr>
              <a:t/>
            </a:r>
            <a:br>
              <a:rPr lang="en-US" sz="2800" b="1" dirty="0">
                <a:solidFill>
                  <a:srgbClr val="FFFFFF"/>
                </a:solidFill>
              </a:rPr>
            </a:br>
            <a:r>
              <a:rPr lang="en-US" sz="2800" b="1" dirty="0">
                <a:solidFill>
                  <a:srgbClr val="FFFFFF"/>
                </a:solidFill>
              </a:rPr>
              <a:t/>
            </a:r>
            <a:br>
              <a:rPr lang="en-US" sz="2800" b="1" dirty="0">
                <a:solidFill>
                  <a:srgbClr val="FFFFFF"/>
                </a:solidFill>
              </a:rPr>
            </a:br>
            <a:r>
              <a:rPr lang="en-US" sz="2800" b="1" dirty="0">
                <a:solidFill>
                  <a:srgbClr val="FFFFFF"/>
                </a:solidFill>
              </a:rPr>
              <a:t/>
            </a:r>
            <a:br>
              <a:rPr lang="en-US" sz="2800" b="1" dirty="0">
                <a:solidFill>
                  <a:srgbClr val="FFFFFF"/>
                </a:solidFill>
              </a:rPr>
            </a:br>
            <a:r>
              <a:rPr lang="en-US" sz="2800" b="1" dirty="0">
                <a:solidFill>
                  <a:srgbClr val="FFFFFF"/>
                </a:solidFill>
              </a:rPr>
              <a:t/>
            </a:r>
            <a:br>
              <a:rPr lang="en-US" sz="2800" b="1" dirty="0">
                <a:solidFill>
                  <a:srgbClr val="FFFFFF"/>
                </a:solidFill>
              </a:rPr>
            </a:br>
            <a:r>
              <a:rPr lang="en-US" sz="2800" b="1" dirty="0">
                <a:solidFill>
                  <a:srgbClr val="FFFFFF"/>
                </a:solidFill>
              </a:rPr>
              <a:t>BELOW IS AN EXAMPLE OF WHAT THE SEASONAL POLES WILL LOOK LIKE</a:t>
            </a:r>
            <a:br>
              <a:rPr lang="en-US" sz="2800" b="1" dirty="0">
                <a:solidFill>
                  <a:srgbClr val="FFFFFF"/>
                </a:solidFill>
              </a:rPr>
            </a:br>
            <a:r>
              <a:rPr lang="en-US" sz="2800" b="1" dirty="0">
                <a:solidFill>
                  <a:srgbClr val="FFFFFF"/>
                </a:solidFill>
              </a:rPr>
              <a:t>PLEASE NOTE THE BRACKETS WILL BE ATTACHED TO THE EXISTING RAILINGS AND THE POLES SIMPLY SLIDE UP AND OUT </a:t>
            </a:r>
            <a:br>
              <a:rPr lang="en-US" sz="2800" b="1" dirty="0">
                <a:solidFill>
                  <a:srgbClr val="FFFFFF"/>
                </a:solidFill>
              </a:rPr>
            </a:br>
            <a:r>
              <a:rPr lang="en-US" sz="2800" b="1" dirty="0">
                <a:solidFill>
                  <a:srgbClr val="FFFFFF"/>
                </a:solidFill>
              </a:rPr>
              <a:t>THE POLES ARE NOT MECHANICALLY FASTENED IN PLACE</a:t>
            </a:r>
          </a:p>
        </p:txBody>
      </p:sp>
      <p:cxnSp>
        <p:nvCxnSpPr>
          <p:cNvPr id="14" name="Straight Connector 13">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75031630-ADC0-4A7B-ADF0-C7C0F0108B8A}"/>
              </a:ext>
            </a:extLst>
          </p:cNvPr>
          <p:cNvPicPr>
            <a:picLocks noChangeAspect="1"/>
          </p:cNvPicPr>
          <p:nvPr/>
        </p:nvPicPr>
        <p:blipFill>
          <a:blip r:embed="rId2"/>
          <a:stretch>
            <a:fillRect/>
          </a:stretch>
        </p:blipFill>
        <p:spPr>
          <a:xfrm>
            <a:off x="1149049" y="2506691"/>
            <a:ext cx="3837889" cy="3837889"/>
          </a:xfrm>
          <a:prstGeom prst="rect">
            <a:avLst/>
          </a:prstGeom>
        </p:spPr>
      </p:pic>
      <p:pic>
        <p:nvPicPr>
          <p:cNvPr id="19" name="Content Placeholder 18">
            <a:extLst>
              <a:ext uri="{FF2B5EF4-FFF2-40B4-BE49-F238E27FC236}">
                <a16:creationId xmlns:a16="http://schemas.microsoft.com/office/drawing/2014/main" xmlns="" id="{EA4D2EA4-F545-4400-BC20-E09E404068FB}"/>
              </a:ext>
            </a:extLst>
          </p:cNvPr>
          <p:cNvPicPr>
            <a:picLocks noGrp="1" noChangeAspect="1"/>
          </p:cNvPicPr>
          <p:nvPr>
            <p:ph idx="1"/>
          </p:nvPr>
        </p:nvPicPr>
        <p:blipFill rotWithShape="1">
          <a:blip r:embed="rId3"/>
          <a:srcRect l="18335" t="27640" r="1397" b="28541"/>
          <a:stretch/>
        </p:blipFill>
        <p:spPr>
          <a:xfrm>
            <a:off x="6828503" y="2607107"/>
            <a:ext cx="4466620" cy="3657599"/>
          </a:xfrm>
          <a:prstGeom prst="rect">
            <a:avLst/>
          </a:prstGeom>
        </p:spPr>
      </p:pic>
    </p:spTree>
    <p:extLst>
      <p:ext uri="{BB962C8B-B14F-4D97-AF65-F5344CB8AC3E}">
        <p14:creationId xmlns:p14="http://schemas.microsoft.com/office/powerpoint/2010/main" val="4256200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D655B-92D4-40DE-9E08-2FDB7F261E90}"/>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000"/>
              <a:t>DECKING – WE ARE REPLACING THE EXISTING WOODEN DECK BOARDS WITH TREX SELECT COMPOSITE DECKING</a:t>
            </a:r>
          </a:p>
        </p:txBody>
      </p:sp>
      <p:sp>
        <p:nvSpPr>
          <p:cNvPr id="20" name="Freeform: Shape 15">
            <a:extLst>
              <a:ext uri="{FF2B5EF4-FFF2-40B4-BE49-F238E27FC236}">
                <a16:creationId xmlns:a16="http://schemas.microsoft.com/office/drawing/2014/main" xmlns=""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xmlns="" id="{5D5A13A1-431E-47B1-81FE-F087098F5511}"/>
              </a:ext>
            </a:extLst>
          </p:cNvPr>
          <p:cNvPicPr>
            <a:picLocks noGrp="1" noChangeAspect="1"/>
          </p:cNvPicPr>
          <p:nvPr>
            <p:ph idx="1"/>
          </p:nvPr>
        </p:nvPicPr>
        <p:blipFill rotWithShape="1">
          <a:blip r:embed="rId2"/>
          <a:srcRect r="1" b="242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8506347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CA0DAA6-33B8-4A25-810D-2F4D816FB4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63C3549-CCAB-4E38-87C1-893F93939A7D}"/>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3700">
                <a:solidFill>
                  <a:schemeClr val="bg1"/>
                </a:solidFill>
              </a:rPr>
              <a:t>THE DECK IS NOT VISIBLE FROM THE FRONT JUST FROM THE REAR AND SIDES</a:t>
            </a:r>
          </a:p>
        </p:txBody>
      </p:sp>
      <p:pic>
        <p:nvPicPr>
          <p:cNvPr id="5" name="Content Placeholder 4" descr="A picture containing building, outdoor, sky, street&#10;&#10;Description automatically generated">
            <a:extLst>
              <a:ext uri="{FF2B5EF4-FFF2-40B4-BE49-F238E27FC236}">
                <a16:creationId xmlns:a16="http://schemas.microsoft.com/office/drawing/2014/main" xmlns="" id="{40B21A7A-134D-454E-A1C2-E0A3527601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750" b="-1"/>
          <a:stretch/>
        </p:blipFill>
        <p:spPr>
          <a:xfrm>
            <a:off x="4654297" y="10"/>
            <a:ext cx="7537704" cy="6857990"/>
          </a:xfrm>
          <a:prstGeom prst="rect">
            <a:avLst/>
          </a:prstGeom>
        </p:spPr>
      </p:pic>
    </p:spTree>
    <p:extLst>
      <p:ext uri="{BB962C8B-B14F-4D97-AF65-F5344CB8AC3E}">
        <p14:creationId xmlns:p14="http://schemas.microsoft.com/office/powerpoint/2010/main" val="2383092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5830</TotalTime>
  <Words>37</Words>
  <Application>Microsoft Office PowerPoint</Application>
  <PresentationFormat>Custom</PresentationFormat>
  <Paragraphs>6</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613 MASS AVE REAR DECK UPGRADES _______________ REQUESTING APPROVAL FOR SEASONAL POLE BRACKETS AND DECK BOARDS REPLACED WITH COMPOSITE </vt:lpstr>
      <vt:lpstr>PowerPoint Presentation</vt:lpstr>
      <vt:lpstr> WE ARE NOT REMOVING HANDRAILS JUST REPLACING EXISTING AGED WOODEN DECK BOARDS WITH TREX COMPOSITE. INSTALLING A BLACK METAL BRACKET  TO CORNER POSTS OF THE DECK SO OWNER CAN SLIDE A POLE IN THERE TO STRING LIGHTS FROM DURING THE SUMMER MONTHS.</vt:lpstr>
      <vt:lpstr>       BELOW IS AN EXAMPLE OF WHAT THE SEASONAL POLES WILL LOOK LIKE PLEASE NOTE THE BRACKETS WILL BE ATTACHED TO THE EXISTING RAILINGS AND THE POLES SIMPLY SLIDE UP AND OUT  THE POLES ARE NOT MECHANICALLY FASTENED IN PLACE</vt:lpstr>
      <vt:lpstr>DECKING – WE ARE REPLACING THE EXISTING WOODEN DECK BOARDS WITH TREX SELECT COMPOSITE DECKING</vt:lpstr>
      <vt:lpstr>THE DECK IS NOT VISIBLE FROM THE FRONT JUST FROM THE REAR AND SIDES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613 MASS AVE REAR DECK UPGRADES</dc:title>
  <dc:creator>Catrina Little</dc:creator>
  <cp:lastModifiedBy>Gabriela Amore</cp:lastModifiedBy>
  <cp:revision>6</cp:revision>
  <cp:lastPrinted>2022-01-27T16:33:08Z</cp:lastPrinted>
  <dcterms:created xsi:type="dcterms:W3CDTF">2021-10-13T14:33:13Z</dcterms:created>
  <dcterms:modified xsi:type="dcterms:W3CDTF">2022-02-18T18:59:40Z</dcterms:modified>
</cp:coreProperties>
</file>