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312" r:id="rId6"/>
    <p:sldId id="311" r:id="rId7"/>
    <p:sldId id="291" r:id="rId8"/>
    <p:sldId id="283" r:id="rId9"/>
    <p:sldId id="280" r:id="rId10"/>
    <p:sldId id="281" r:id="rId11"/>
    <p:sldId id="279" r:id="rId12"/>
    <p:sldId id="277" r:id="rId13"/>
    <p:sldId id="278" r:id="rId14"/>
    <p:sldId id="276" r:id="rId15"/>
    <p:sldId id="285" r:id="rId16"/>
    <p:sldId id="286" r:id="rId17"/>
    <p:sldId id="28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38A49BE-A903-4526-B91C-F20376733E6C}">
          <p14:sldIdLst>
            <p14:sldId id="257"/>
            <p14:sldId id="312"/>
            <p14:sldId id="311"/>
            <p14:sldId id="291"/>
            <p14:sldId id="283"/>
            <p14:sldId id="280"/>
            <p14:sldId id="281"/>
            <p14:sldId id="279"/>
            <p14:sldId id="277"/>
            <p14:sldId id="278"/>
            <p14:sldId id="276"/>
            <p14:sldId id="285"/>
            <p14:sldId id="286"/>
            <p14:sldId id="287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361" autoAdjust="0"/>
    <p:restoredTop sz="95672" autoAdjust="0"/>
  </p:normalViewPr>
  <p:slideViewPr>
    <p:cSldViewPr snapToGrid="0">
      <p:cViewPr>
        <p:scale>
          <a:sx n="71" d="100"/>
          <a:sy n="71" d="100"/>
        </p:scale>
        <p:origin x="-888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520A9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pPr marL="12700" marR="5080">
              <a:lnSpc>
                <a:spcPts val="1150"/>
              </a:lnSpc>
              <a:spcBef>
                <a:spcPts val="90"/>
              </a:spcBef>
            </a:pPr>
            <a:r>
              <a:rPr spc="-5" dirty="0"/>
              <a:t>Proprietary</a:t>
            </a:r>
            <a:r>
              <a:rPr spc="-55" dirty="0"/>
              <a:t> </a:t>
            </a:r>
            <a:r>
              <a:rPr spc="-5" dirty="0"/>
              <a:t>&amp;  </a:t>
            </a:r>
            <a:r>
              <a:rPr spc="-10" dirty="0"/>
              <a:t>Confidential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/>
              <a:t>|</a:t>
            </a:r>
            <a:r>
              <a:rPr spc="160" dirty="0"/>
              <a:t> </a:t>
            </a:r>
            <a:fld id="{81D60167-4931-47E6-BA6A-407CBD079E47}" type="slidenum">
              <a:rPr dirty="0"/>
              <a:pPr marL="12700">
                <a:lnSpc>
                  <a:spcPct val="100000"/>
                </a:lnSpc>
                <a:spcBef>
                  <a:spcPts val="10"/>
                </a:spcBef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66237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7183" y="371332"/>
            <a:ext cx="11206556" cy="8686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183" y="2045144"/>
            <a:ext cx="11206556" cy="3900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1828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 descr="CC_image_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6290517"/>
            <a:ext cx="1520164" cy="306692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0872176" y="6374180"/>
            <a:ext cx="8242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dirty="0">
                <a:solidFill>
                  <a:schemeClr val="tx1"/>
                </a:solidFill>
                <a:latin typeface="+mj-lt"/>
              </a:rPr>
              <a:t>|  </a:t>
            </a:r>
            <a:fld id="{B80B2485-4F15-B248-AC0C-C603411D062D}" type="slidenum">
              <a:rPr lang="en-US" sz="1100" b="0" smtClean="0">
                <a:solidFill>
                  <a:schemeClr val="tx1"/>
                </a:solidFill>
                <a:latin typeface="+mj-lt"/>
              </a:rPr>
              <a:pPr algn="r"/>
              <a:t>‹#›</a:t>
            </a:fld>
            <a:endParaRPr lang="en-US" sz="11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2322287" y="6250839"/>
            <a:ext cx="1439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6000"/>
              </a:lnSpc>
            </a:pPr>
            <a:r>
              <a:rPr lang="en-US" sz="1000" dirty="0">
                <a:solidFill>
                  <a:schemeClr val="tx1"/>
                </a:solidFill>
                <a:latin typeface="+mj-lt"/>
              </a:rPr>
              <a:t>Proprietary &amp; Confidential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91482" y="6374546"/>
            <a:ext cx="57039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solidFill>
                  <a:schemeClr val="tx2"/>
                </a:solidFill>
                <a:latin typeface="+mj-lt"/>
              </a:rPr>
              <a:t>The</a:t>
            </a:r>
            <a:r>
              <a:rPr lang="en-US" sz="1100" b="1" baseline="0" dirty="0">
                <a:solidFill>
                  <a:schemeClr val="tx2"/>
                </a:solidFill>
                <a:latin typeface="+mj-lt"/>
              </a:rPr>
              <a:t> Foundation for a Wireless World.</a:t>
            </a:r>
            <a:endParaRPr lang="en-US" sz="11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68419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sldNum="0"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20000"/>
        </a:lnSpc>
        <a:spcBef>
          <a:spcPts val="600"/>
        </a:spcBef>
        <a:buFontTx/>
        <a:buNone/>
        <a:defRPr sz="1600" kern="1200">
          <a:solidFill>
            <a:schemeClr val="tx1"/>
          </a:solidFill>
          <a:latin typeface="+mj-lt"/>
          <a:ea typeface="+mn-ea"/>
          <a:cs typeface="+mn-cs"/>
        </a:defRPr>
      </a:lvl1pPr>
      <a:lvl2pPr marL="173038" indent="-173038" algn="l" defTabSz="457200" rtl="0" eaLnBrk="1" latinLnBrk="0" hangingPunct="1">
        <a:lnSpc>
          <a:spcPct val="120000"/>
        </a:lnSpc>
        <a:spcBef>
          <a:spcPts val="400"/>
        </a:spcBef>
        <a:buClrTx/>
        <a:buFont typeface="Arial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2pPr>
      <a:lvl3pPr marL="460375" indent="-219075" algn="l" defTabSz="457200" rtl="0" eaLnBrk="1" latinLnBrk="0" hangingPunct="1">
        <a:lnSpc>
          <a:spcPct val="120000"/>
        </a:lnSpc>
        <a:spcBef>
          <a:spcPts val="400"/>
        </a:spcBef>
        <a:buClrTx/>
        <a:buFont typeface="Lucida Grande"/>
        <a:buChar char="­"/>
        <a:tabLst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742950" indent="-174625" algn="l" defTabSz="457200" rtl="0" eaLnBrk="1" latinLnBrk="0" hangingPunct="1">
        <a:lnSpc>
          <a:spcPct val="120000"/>
        </a:lnSpc>
        <a:spcBef>
          <a:spcPts val="400"/>
        </a:spcBef>
        <a:buClrTx/>
        <a:buFont typeface="Arial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1082675" indent="-231775" algn="l" defTabSz="287338" rtl="0" eaLnBrk="1" latinLnBrk="0" hangingPunct="1">
        <a:lnSpc>
          <a:spcPct val="120000"/>
        </a:lnSpc>
        <a:spcBef>
          <a:spcPts val="400"/>
        </a:spcBef>
        <a:buClrTx/>
        <a:buFont typeface="Lucida Grande"/>
        <a:buChar char="­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524000" y="0"/>
            <a:ext cx="9144000" cy="182880"/>
          </a:xfrm>
          <a:custGeom>
            <a:avLst/>
            <a:gdLst/>
            <a:ahLst/>
            <a:cxnLst/>
            <a:rect l="l" t="t" r="r" b="b"/>
            <a:pathLst>
              <a:path w="9144000" h="182880">
                <a:moveTo>
                  <a:pt x="0" y="182879"/>
                </a:moveTo>
                <a:lnTo>
                  <a:pt x="9144000" y="182879"/>
                </a:lnTo>
                <a:lnTo>
                  <a:pt x="9144000" y="0"/>
                </a:lnTo>
                <a:lnTo>
                  <a:pt x="0" y="0"/>
                </a:lnTo>
                <a:lnTo>
                  <a:pt x="0" y="182879"/>
                </a:lnTo>
                <a:close/>
              </a:path>
            </a:pathLst>
          </a:custGeom>
          <a:solidFill>
            <a:srgbClr val="520A9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" name="object 4"/>
          <p:cNvSpPr/>
          <p:nvPr/>
        </p:nvSpPr>
        <p:spPr>
          <a:xfrm>
            <a:off x="1524000" y="0"/>
            <a:ext cx="9144000" cy="182880"/>
          </a:xfrm>
          <a:custGeom>
            <a:avLst/>
            <a:gdLst/>
            <a:ahLst/>
            <a:cxnLst/>
            <a:rect l="l" t="t" r="r" b="b"/>
            <a:pathLst>
              <a:path w="9144000" h="182880">
                <a:moveTo>
                  <a:pt x="0" y="182879"/>
                </a:moveTo>
                <a:lnTo>
                  <a:pt x="9144000" y="182879"/>
                </a:lnTo>
                <a:lnTo>
                  <a:pt x="9144000" y="0"/>
                </a:lnTo>
                <a:lnTo>
                  <a:pt x="0" y="0"/>
                </a:lnTo>
                <a:lnTo>
                  <a:pt x="0" y="182879"/>
                </a:lnTo>
                <a:close/>
              </a:path>
            </a:pathLst>
          </a:custGeom>
          <a:ln w="9144">
            <a:solidFill>
              <a:srgbClr val="500790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5" name="object 5"/>
          <p:cNvSpPr/>
          <p:nvPr/>
        </p:nvSpPr>
        <p:spPr>
          <a:xfrm>
            <a:off x="1981200" y="688848"/>
            <a:ext cx="22860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6" name="object 6"/>
          <p:cNvSpPr txBox="1"/>
          <p:nvPr/>
        </p:nvSpPr>
        <p:spPr>
          <a:xfrm>
            <a:off x="331773" y="2225310"/>
            <a:ext cx="11490691" cy="2677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  <a:tabLst>
                <a:tab pos="5610860" algn="l"/>
              </a:tabLst>
            </a:pPr>
            <a:r>
              <a:rPr lang="en-US" sz="5400" dirty="0">
                <a:solidFill>
                  <a:srgbClr val="520A90"/>
                </a:solidFill>
                <a:latin typeface="Georgia"/>
                <a:cs typeface="Georgia"/>
              </a:rPr>
              <a:t>Crown Castle Small Cell Site</a:t>
            </a:r>
          </a:p>
          <a:p>
            <a:pPr marL="12700" algn="ctr">
              <a:lnSpc>
                <a:spcPct val="100000"/>
              </a:lnSpc>
              <a:tabLst>
                <a:tab pos="5610860" algn="l"/>
              </a:tabLst>
            </a:pPr>
            <a:r>
              <a:rPr lang="en-US" sz="4000" dirty="0" err="1">
                <a:solidFill>
                  <a:srgbClr val="520A90"/>
                </a:solidFill>
                <a:latin typeface="Georgia"/>
                <a:cs typeface="Georgia"/>
              </a:rPr>
              <a:t>Lightpole</a:t>
            </a:r>
            <a:r>
              <a:rPr lang="en-US" sz="4000" dirty="0">
                <a:solidFill>
                  <a:srgbClr val="520A90"/>
                </a:solidFill>
                <a:latin typeface="Georgia"/>
                <a:cs typeface="Georgia"/>
              </a:rPr>
              <a:t> in Front of 31 Park Dr. Boston, Ma</a:t>
            </a:r>
          </a:p>
          <a:p>
            <a:pPr marL="12700" algn="ctr">
              <a:tabLst>
                <a:tab pos="5610860" algn="l"/>
              </a:tabLst>
            </a:pPr>
            <a:r>
              <a:rPr lang="en-US" sz="4000" dirty="0">
                <a:solidFill>
                  <a:srgbClr val="520A90"/>
                </a:solidFill>
                <a:latin typeface="Georgia"/>
                <a:cs typeface="Georgia"/>
              </a:rPr>
              <a:t>Boston Landmarks Commission</a:t>
            </a:r>
          </a:p>
          <a:p>
            <a:pPr marL="12700" algn="ctr">
              <a:lnSpc>
                <a:spcPct val="100000"/>
              </a:lnSpc>
              <a:tabLst>
                <a:tab pos="5610860" algn="l"/>
              </a:tabLst>
            </a:pPr>
            <a:endParaRPr sz="4000" dirty="0">
              <a:latin typeface="Georgia"/>
              <a:cs typeface="Georg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36484" y="1675051"/>
            <a:ext cx="171711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800" spc="-5" dirty="0">
                <a:solidFill>
                  <a:srgbClr val="000000"/>
                </a:solidFill>
              </a:rPr>
              <a:t>6/16/2020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3986283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0B3BD57-7939-4067-BFA2-84DB01A6790F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 marR="5080">
              <a:lnSpc>
                <a:spcPts val="1150"/>
              </a:lnSpc>
              <a:spcBef>
                <a:spcPts val="90"/>
              </a:spcBef>
            </a:pPr>
            <a:r>
              <a:rPr lang="en-US" spc="-5"/>
              <a:t>Proprietary</a:t>
            </a:r>
            <a:r>
              <a:rPr lang="en-US" spc="-55"/>
              <a:t> </a:t>
            </a:r>
            <a:r>
              <a:rPr lang="en-US" spc="-5"/>
              <a:t>&amp;  </a:t>
            </a:r>
            <a:r>
              <a:rPr lang="en-US" spc="-10"/>
              <a:t>Confidential</a:t>
            </a:r>
            <a:endParaRPr lang="en-US" spc="-10" dirty="0"/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xmlns="" id="{33266E0C-572C-46B1-91BB-8C99BD13A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579" y="174732"/>
            <a:ext cx="9314842" cy="600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057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A42C091-1097-4CBB-951C-2D445982CEFA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 marR="5080">
              <a:lnSpc>
                <a:spcPts val="1150"/>
              </a:lnSpc>
              <a:spcBef>
                <a:spcPts val="90"/>
              </a:spcBef>
            </a:pPr>
            <a:r>
              <a:rPr lang="en-US" spc="-5"/>
              <a:t>Proprietary</a:t>
            </a:r>
            <a:r>
              <a:rPr lang="en-US" spc="-55"/>
              <a:t> </a:t>
            </a:r>
            <a:r>
              <a:rPr lang="en-US" spc="-5"/>
              <a:t>&amp;  </a:t>
            </a:r>
            <a:r>
              <a:rPr lang="en-US" spc="-10"/>
              <a:t>Confidential</a:t>
            </a:r>
            <a:endParaRPr lang="en-US" spc="-10" dirty="0"/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xmlns="" id="{106C9F2E-3AFF-436E-8943-E6225D3A2C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713" y="174150"/>
            <a:ext cx="9480457" cy="612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999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783AE35-C41D-4555-A4EC-5EB1E091BEAD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 marR="5080">
              <a:lnSpc>
                <a:spcPts val="1150"/>
              </a:lnSpc>
              <a:spcBef>
                <a:spcPts val="90"/>
              </a:spcBef>
            </a:pPr>
            <a:r>
              <a:rPr lang="en-US" spc="-5"/>
              <a:t>Proprietary</a:t>
            </a:r>
            <a:r>
              <a:rPr lang="en-US" spc="-55"/>
              <a:t> </a:t>
            </a:r>
            <a:r>
              <a:rPr lang="en-US" spc="-5"/>
              <a:t>&amp;  </a:t>
            </a:r>
            <a:r>
              <a:rPr lang="en-US" spc="-10"/>
              <a:t>Confidential</a:t>
            </a:r>
            <a:endParaRPr lang="en-US" spc="-10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3BB64D8A-32A4-4B18-96FC-1E51EA1B5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277" y="234256"/>
            <a:ext cx="9346301" cy="603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61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9F7C979-2941-4A0C-9FFA-659E2151B8BA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 marR="5080">
              <a:lnSpc>
                <a:spcPts val="1150"/>
              </a:lnSpc>
              <a:spcBef>
                <a:spcPts val="90"/>
              </a:spcBef>
            </a:pPr>
            <a:r>
              <a:rPr lang="en-US" spc="-5"/>
              <a:t>Proprietary</a:t>
            </a:r>
            <a:r>
              <a:rPr lang="en-US" spc="-55"/>
              <a:t> </a:t>
            </a:r>
            <a:r>
              <a:rPr lang="en-US" spc="-5"/>
              <a:t>&amp;  </a:t>
            </a:r>
            <a:r>
              <a:rPr lang="en-US" spc="-10"/>
              <a:t>Confidential</a:t>
            </a:r>
            <a:endParaRPr lang="en-US" spc="-10" dirty="0"/>
          </a:p>
        </p:txBody>
      </p:sp>
      <p:pic>
        <p:nvPicPr>
          <p:cNvPr id="6" name="Picture 5" descr="A picture containing screenshot, computer&#10;&#10;Description automatically generated">
            <a:extLst>
              <a:ext uri="{FF2B5EF4-FFF2-40B4-BE49-F238E27FC236}">
                <a16:creationId xmlns:a16="http://schemas.microsoft.com/office/drawing/2014/main" xmlns="" id="{9118BF1F-BB18-406F-B7FD-A75CBDE83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314" y="276986"/>
            <a:ext cx="9216829" cy="596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585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86D1CEF-F0D7-4409-974B-ABD61CBCC4FE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 marR="5080">
              <a:lnSpc>
                <a:spcPts val="1150"/>
              </a:lnSpc>
              <a:spcBef>
                <a:spcPts val="90"/>
              </a:spcBef>
            </a:pPr>
            <a:r>
              <a:rPr lang="en-US" spc="-5"/>
              <a:t>Proprietary</a:t>
            </a:r>
            <a:r>
              <a:rPr lang="en-US" spc="-55"/>
              <a:t> </a:t>
            </a:r>
            <a:r>
              <a:rPr lang="en-US" spc="-5"/>
              <a:t>&amp;  </a:t>
            </a:r>
            <a:r>
              <a:rPr lang="en-US" spc="-10"/>
              <a:t>Confidential</a:t>
            </a:r>
            <a:endParaRPr lang="en-US" spc="-10" dirty="0"/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xmlns="" id="{F852D7C8-B9E3-4B25-A6D5-BD63C94503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84" y="233395"/>
            <a:ext cx="9313934" cy="598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816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911A8BE-50AC-4087-86DD-FF108919700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 marR="5080">
              <a:lnSpc>
                <a:spcPts val="1150"/>
              </a:lnSpc>
              <a:spcBef>
                <a:spcPts val="90"/>
              </a:spcBef>
            </a:pPr>
            <a:r>
              <a:rPr lang="en-US" spc="-5"/>
              <a:t>Proprietary</a:t>
            </a:r>
            <a:r>
              <a:rPr lang="en-US" spc="-55"/>
              <a:t> </a:t>
            </a:r>
            <a:r>
              <a:rPr lang="en-US" spc="-5"/>
              <a:t>&amp;  </a:t>
            </a:r>
            <a:r>
              <a:rPr lang="en-US" spc="-10"/>
              <a:t>Confidential</a:t>
            </a:r>
            <a:endParaRPr lang="en-US" spc="-1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697C85AF-7B2C-47FC-8B56-D47E40905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89" y="457096"/>
            <a:ext cx="8229600" cy="95902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Crown Castle is the nation’s leading wireless infrastructure provide in Towers, Fiber and Small Cells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70CDBFF-FD32-4A4C-9E64-0337E4E516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856" t="40216" b="17475"/>
          <a:stretch/>
        </p:blipFill>
        <p:spPr>
          <a:xfrm>
            <a:off x="1684876" y="3584571"/>
            <a:ext cx="740944" cy="14698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3AAC4CA-AD5C-4C8F-8884-7D701153F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960" y="1416116"/>
            <a:ext cx="8372715" cy="47674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42742FA-195F-43E6-99F5-AC6BD63D9838}"/>
              </a:ext>
            </a:extLst>
          </p:cNvPr>
          <p:cNvSpPr/>
          <p:nvPr/>
        </p:nvSpPr>
        <p:spPr>
          <a:xfrm>
            <a:off x="9382517" y="2443462"/>
            <a:ext cx="2075839" cy="28959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915B61C-A11C-463C-9257-3B2D6DAF3A98}"/>
              </a:ext>
            </a:extLst>
          </p:cNvPr>
          <p:cNvSpPr/>
          <p:nvPr/>
        </p:nvSpPr>
        <p:spPr>
          <a:xfrm>
            <a:off x="9728461" y="1416116"/>
            <a:ext cx="2029339" cy="34009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4572DF1-8657-457C-93FD-9D779913F0B4}"/>
              </a:ext>
            </a:extLst>
          </p:cNvPr>
          <p:cNvSpPr txBox="1"/>
          <p:nvPr/>
        </p:nvSpPr>
        <p:spPr>
          <a:xfrm>
            <a:off x="9826872" y="1674552"/>
            <a:ext cx="1903902" cy="482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2400" dirty="0">
                <a:solidFill>
                  <a:srgbClr val="5A6771"/>
                </a:solidFill>
                <a:cs typeface="Georgia"/>
              </a:rPr>
              <a:t>40,000+</a:t>
            </a:r>
          </a:p>
          <a:p>
            <a:pPr>
              <a:lnSpc>
                <a:spcPts val="1600"/>
              </a:lnSpc>
            </a:pPr>
            <a:r>
              <a:rPr lang="en-US" sz="1050" dirty="0">
                <a:solidFill>
                  <a:srgbClr val="99999A"/>
                </a:solidFill>
                <a:cs typeface="Georgia"/>
              </a:rPr>
              <a:t>towers</a:t>
            </a:r>
            <a:endParaRPr lang="en-US" sz="900" dirty="0">
              <a:solidFill>
                <a:srgbClr val="99999A"/>
              </a:solidFill>
              <a:cs typeface="Georgi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E2B4DEB-CE8A-4E10-86CE-3B68D35A3E4C}"/>
              </a:ext>
            </a:extLst>
          </p:cNvPr>
          <p:cNvSpPr txBox="1"/>
          <p:nvPr/>
        </p:nvSpPr>
        <p:spPr>
          <a:xfrm>
            <a:off x="9828749" y="2089518"/>
            <a:ext cx="2075839" cy="892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endParaRPr lang="en-US" sz="3200">
              <a:solidFill>
                <a:srgbClr val="5A6771"/>
              </a:solidFill>
              <a:cs typeface="Georgia"/>
            </a:endParaRPr>
          </a:p>
          <a:p>
            <a:pPr>
              <a:lnSpc>
                <a:spcPts val="1600"/>
              </a:lnSpc>
            </a:pPr>
            <a:r>
              <a:rPr lang="en-US" sz="2400">
                <a:solidFill>
                  <a:srgbClr val="5A6771"/>
                </a:solidFill>
                <a:cs typeface="Georgia"/>
              </a:rPr>
              <a:t>~70,000</a:t>
            </a:r>
          </a:p>
          <a:p>
            <a:pPr>
              <a:lnSpc>
                <a:spcPts val="1600"/>
              </a:lnSpc>
            </a:pPr>
            <a:r>
              <a:rPr lang="en-US" sz="1050">
                <a:solidFill>
                  <a:srgbClr val="99999A"/>
                </a:solidFill>
                <a:cs typeface="Georgia"/>
              </a:rPr>
              <a:t>small cells on air or under contract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69DD455-A942-4D07-88FA-8FA7F143D803}"/>
              </a:ext>
            </a:extLst>
          </p:cNvPr>
          <p:cNvSpPr txBox="1"/>
          <p:nvPr/>
        </p:nvSpPr>
        <p:spPr>
          <a:xfrm>
            <a:off x="9829853" y="2888291"/>
            <a:ext cx="2177092" cy="687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endParaRPr lang="en-US" sz="3200">
              <a:solidFill>
                <a:srgbClr val="5A6771"/>
              </a:solidFill>
              <a:cs typeface="Georgia"/>
            </a:endParaRPr>
          </a:p>
          <a:p>
            <a:pPr>
              <a:lnSpc>
                <a:spcPts val="1600"/>
              </a:lnSpc>
            </a:pPr>
            <a:r>
              <a:rPr lang="en-US" sz="2400">
                <a:solidFill>
                  <a:srgbClr val="5A6771"/>
                </a:solidFill>
                <a:cs typeface="Georgia"/>
              </a:rPr>
              <a:t>~80,000</a:t>
            </a:r>
          </a:p>
          <a:p>
            <a:pPr>
              <a:lnSpc>
                <a:spcPts val="1600"/>
              </a:lnSpc>
            </a:pPr>
            <a:r>
              <a:rPr lang="en-US" sz="1050">
                <a:solidFill>
                  <a:srgbClr val="99999A"/>
                </a:solidFill>
                <a:cs typeface="Georgia"/>
              </a:rPr>
              <a:t>route miles of fiber</a:t>
            </a:r>
          </a:p>
        </p:txBody>
      </p:sp>
    </p:spTree>
    <p:extLst>
      <p:ext uri="{BB962C8B-B14F-4D97-AF65-F5344CB8AC3E}">
        <p14:creationId xmlns:p14="http://schemas.microsoft.com/office/powerpoint/2010/main" val="632450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7F88AE1-4465-4355-A34F-0A5C6F111CD2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 marR="5080">
              <a:lnSpc>
                <a:spcPts val="1150"/>
              </a:lnSpc>
              <a:spcBef>
                <a:spcPts val="90"/>
              </a:spcBef>
            </a:pPr>
            <a:r>
              <a:rPr lang="en-US" spc="-5"/>
              <a:t>Proprietary</a:t>
            </a:r>
            <a:r>
              <a:rPr lang="en-US" spc="-55"/>
              <a:t> </a:t>
            </a:r>
            <a:r>
              <a:rPr lang="en-US" spc="-5"/>
              <a:t>&amp;  </a:t>
            </a:r>
            <a:r>
              <a:rPr lang="en-US" spc="-10"/>
              <a:t>Confidential</a:t>
            </a:r>
            <a:endParaRPr lang="en-US" spc="-10" dirty="0"/>
          </a:p>
        </p:txBody>
      </p:sp>
      <p:sp>
        <p:nvSpPr>
          <p:cNvPr id="33" name="Slide Number Placeholder 2">
            <a:extLst>
              <a:ext uri="{FF2B5EF4-FFF2-40B4-BE49-F238E27FC236}">
                <a16:creationId xmlns:a16="http://schemas.microsoft.com/office/drawing/2014/main" xmlns="" id="{B484DFB4-412A-4C20-8188-35617E76B439}"/>
              </a:ext>
            </a:extLst>
          </p:cNvPr>
          <p:cNvSpPr txBox="1">
            <a:spLocks/>
          </p:cNvSpPr>
          <p:nvPr/>
        </p:nvSpPr>
        <p:spPr>
          <a:xfrm>
            <a:off x="9655306" y="6203822"/>
            <a:ext cx="248784" cy="18417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217CA2-108F-D246-B7E4-F65166CF0311}" type="slidenum">
              <a:rPr lang="en-US" sz="2000" smtClean="0"/>
              <a:pPr/>
              <a:t>3</a:t>
            </a:fld>
            <a:endParaRPr lang="en-US" sz="2000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0F7115DD-8513-4B11-883B-FB0EC0496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31" y="1343168"/>
            <a:ext cx="9144000" cy="5143500"/>
          </a:xfrm>
          <a:prstGeom prst="rect">
            <a:avLst/>
          </a:prstGeom>
        </p:spPr>
      </p:pic>
      <p:sp>
        <p:nvSpPr>
          <p:cNvPr id="35" name="Text Placeholder 42">
            <a:extLst>
              <a:ext uri="{FF2B5EF4-FFF2-40B4-BE49-F238E27FC236}">
                <a16:creationId xmlns:a16="http://schemas.microsoft.com/office/drawing/2014/main" xmlns="" id="{29EF7DF9-4D84-4E66-A127-EA01AEA50DFA}"/>
              </a:ext>
            </a:extLst>
          </p:cNvPr>
          <p:cNvSpPr txBox="1">
            <a:spLocks/>
          </p:cNvSpPr>
          <p:nvPr/>
        </p:nvSpPr>
        <p:spPr>
          <a:xfrm>
            <a:off x="807420" y="1449680"/>
            <a:ext cx="3367173" cy="7145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ts val="600"/>
              </a:spcBef>
              <a:buFontTx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73038" indent="-173038" algn="l" defTabSz="457200" rtl="0" eaLnBrk="1" latinLnBrk="0" hangingPunct="1">
              <a:lnSpc>
                <a:spcPct val="120000"/>
              </a:lnSpc>
              <a:spcBef>
                <a:spcPts val="400"/>
              </a:spcBef>
              <a:buClrTx/>
              <a:buFont typeface="Arial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460375" indent="-219075" algn="l" defTabSz="457200" rtl="0" eaLnBrk="1" latinLnBrk="0" hangingPunct="1">
              <a:lnSpc>
                <a:spcPct val="120000"/>
              </a:lnSpc>
              <a:spcBef>
                <a:spcPts val="400"/>
              </a:spcBef>
              <a:buClrTx/>
              <a:buFont typeface="Lucida Grande"/>
              <a:buChar char="­"/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742950" indent="-174625" algn="l" defTabSz="457200" rtl="0" eaLnBrk="1" latinLnBrk="0" hangingPunct="1">
              <a:lnSpc>
                <a:spcPct val="120000"/>
              </a:lnSpc>
              <a:spcBef>
                <a:spcPts val="400"/>
              </a:spcBef>
              <a:buClrTx/>
              <a:buFont typeface="Arial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082675" indent="-231775" algn="l" defTabSz="287338" rtl="0" eaLnBrk="1" latinLnBrk="0" hangingPunct="1">
              <a:lnSpc>
                <a:spcPct val="120000"/>
              </a:lnSpc>
              <a:spcBef>
                <a:spcPts val="400"/>
              </a:spcBef>
              <a:buClrTx/>
              <a:buFont typeface="Lucida Grande"/>
              <a:buChar char="­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Small cell solutions (SCS) are a complement  to towers that add much needed coverage and capacity to urban and residential areas, venues, and anywhere large crowds gather.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9D946093-99F4-4B0F-A2B4-B49380D7EB36}"/>
              </a:ext>
            </a:extLst>
          </p:cNvPr>
          <p:cNvSpPr txBox="1"/>
          <p:nvPr/>
        </p:nvSpPr>
        <p:spPr>
          <a:xfrm>
            <a:off x="7036282" y="2252879"/>
            <a:ext cx="1585629" cy="5078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900" dirty="0"/>
              <a:t>Antennas connected to nodes receive and transmit signal to and from smartphones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AE92ADD3-0D45-4B57-88B1-7125ACFEEA16}"/>
              </a:ext>
            </a:extLst>
          </p:cNvPr>
          <p:cNvCxnSpPr/>
          <p:nvPr/>
        </p:nvCxnSpPr>
        <p:spPr>
          <a:xfrm>
            <a:off x="6711273" y="2369897"/>
            <a:ext cx="266482" cy="0"/>
          </a:xfrm>
          <a:prstGeom prst="line">
            <a:avLst/>
          </a:prstGeom>
          <a:ln w="6350" cmpd="sng">
            <a:solidFill>
              <a:srgbClr val="5A677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82A744A3-0C3A-49B0-ADB7-E043F447A63D}"/>
              </a:ext>
            </a:extLst>
          </p:cNvPr>
          <p:cNvSpPr txBox="1"/>
          <p:nvPr/>
        </p:nvSpPr>
        <p:spPr>
          <a:xfrm>
            <a:off x="4312758" y="3415403"/>
            <a:ext cx="1585629" cy="5078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900" dirty="0"/>
              <a:t>The cabinet holds equipment </a:t>
            </a:r>
            <a:br>
              <a:rPr lang="en-US" sz="900" dirty="0"/>
            </a:br>
            <a:r>
              <a:rPr lang="en-US" sz="900" dirty="0"/>
              <a:t>that processes signal for </a:t>
            </a:r>
            <a:br>
              <a:rPr lang="en-US" sz="900" dirty="0"/>
            </a:br>
            <a:r>
              <a:rPr lang="en-US" sz="900" dirty="0"/>
              <a:t>wireless operators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8945AFB2-0FD5-4C5D-892C-C9C766929778}"/>
              </a:ext>
            </a:extLst>
          </p:cNvPr>
          <p:cNvCxnSpPr/>
          <p:nvPr/>
        </p:nvCxnSpPr>
        <p:spPr>
          <a:xfrm>
            <a:off x="5934159" y="3539672"/>
            <a:ext cx="473116" cy="0"/>
          </a:xfrm>
          <a:prstGeom prst="line">
            <a:avLst/>
          </a:prstGeom>
          <a:ln w="6350" cmpd="sng">
            <a:solidFill>
              <a:srgbClr val="5A677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A0005605-0D03-45EC-A6C4-303F3CA32667}"/>
              </a:ext>
            </a:extLst>
          </p:cNvPr>
          <p:cNvCxnSpPr/>
          <p:nvPr/>
        </p:nvCxnSpPr>
        <p:spPr>
          <a:xfrm>
            <a:off x="7036282" y="3548793"/>
            <a:ext cx="379780" cy="0"/>
          </a:xfrm>
          <a:prstGeom prst="line">
            <a:avLst/>
          </a:prstGeom>
          <a:ln w="6350" cmpd="sng">
            <a:solidFill>
              <a:srgbClr val="5A677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B6CF78D0-17FB-4412-89A2-E20EF02043B3}"/>
              </a:ext>
            </a:extLst>
          </p:cNvPr>
          <p:cNvCxnSpPr/>
          <p:nvPr/>
        </p:nvCxnSpPr>
        <p:spPr>
          <a:xfrm flipV="1">
            <a:off x="7036282" y="3548794"/>
            <a:ext cx="0" cy="1964377"/>
          </a:xfrm>
          <a:prstGeom prst="line">
            <a:avLst/>
          </a:prstGeom>
          <a:ln w="6350" cmpd="sng">
            <a:solidFill>
              <a:srgbClr val="5A677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0F02F826-D53A-4E7A-8372-424DD8250376}"/>
              </a:ext>
            </a:extLst>
          </p:cNvPr>
          <p:cNvCxnSpPr/>
          <p:nvPr/>
        </p:nvCxnSpPr>
        <p:spPr>
          <a:xfrm>
            <a:off x="6654624" y="4448079"/>
            <a:ext cx="379780" cy="0"/>
          </a:xfrm>
          <a:prstGeom prst="line">
            <a:avLst/>
          </a:prstGeom>
          <a:ln w="6350" cmpd="sng">
            <a:solidFill>
              <a:srgbClr val="5A677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itle 1">
            <a:extLst>
              <a:ext uri="{FF2B5EF4-FFF2-40B4-BE49-F238E27FC236}">
                <a16:creationId xmlns:a16="http://schemas.microsoft.com/office/drawing/2014/main" xmlns="" id="{FE1E87F3-96B4-4168-9C13-B28D0588F966}"/>
              </a:ext>
            </a:extLst>
          </p:cNvPr>
          <p:cNvSpPr txBox="1">
            <a:spLocks/>
          </p:cNvSpPr>
          <p:nvPr/>
        </p:nvSpPr>
        <p:spPr>
          <a:xfrm>
            <a:off x="497183" y="851969"/>
            <a:ext cx="8229600" cy="474347"/>
          </a:xfrm>
          <a:prstGeom prst="rect">
            <a:avLst/>
          </a:prstGeom>
        </p:spPr>
        <p:txBody>
          <a:bodyPr vert="horz" lIns="0" tIns="0" rIns="0" bIns="0" rtlCol="0" anchor="t">
            <a:normAutofit fontScale="97500"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rgbClr val="520A90"/>
                </a:solidFill>
                <a:latin typeface="Georgia"/>
                <a:ea typeface="+mj-ea"/>
                <a:cs typeface="Georgia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What are small cell solutions?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716D0D3E-0DEB-43A8-9CD4-CC5B777551A9}"/>
              </a:ext>
            </a:extLst>
          </p:cNvPr>
          <p:cNvSpPr txBox="1"/>
          <p:nvPr/>
        </p:nvSpPr>
        <p:spPr>
          <a:xfrm>
            <a:off x="7487606" y="3306420"/>
            <a:ext cx="158562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900" dirty="0"/>
              <a:t>Optical fiber carries data to and from data centers, allowing a significant amount of bandwidth</a:t>
            </a:r>
          </a:p>
        </p:txBody>
      </p:sp>
    </p:spTree>
    <p:extLst>
      <p:ext uri="{BB962C8B-B14F-4D97-AF65-F5344CB8AC3E}">
        <p14:creationId xmlns:p14="http://schemas.microsoft.com/office/powerpoint/2010/main" val="2967479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258F50D-D40D-4931-A369-7006C6A33A9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 marR="5080">
              <a:lnSpc>
                <a:spcPts val="1150"/>
              </a:lnSpc>
              <a:spcBef>
                <a:spcPts val="90"/>
              </a:spcBef>
            </a:pPr>
            <a:r>
              <a:rPr lang="en-US" spc="-5"/>
              <a:t>Proprietary</a:t>
            </a:r>
            <a:r>
              <a:rPr lang="en-US" spc="-55"/>
              <a:t> </a:t>
            </a:r>
            <a:r>
              <a:rPr lang="en-US" spc="-5"/>
              <a:t>&amp;  </a:t>
            </a:r>
            <a:r>
              <a:rPr lang="en-US" spc="-10"/>
              <a:t>Confidential</a:t>
            </a:r>
            <a:endParaRPr lang="en-US" spc="-10" dirty="0"/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xmlns="" id="{54A133B5-BBB8-4A9D-BBD5-1465855992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68" y="208941"/>
            <a:ext cx="9896120" cy="599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97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8BAB22B-EFC0-485F-BF23-22322E71F083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 marR="5080">
              <a:lnSpc>
                <a:spcPts val="1150"/>
              </a:lnSpc>
              <a:spcBef>
                <a:spcPts val="90"/>
              </a:spcBef>
            </a:pPr>
            <a:r>
              <a:rPr lang="en-US" spc="-5"/>
              <a:t>Proprietary</a:t>
            </a:r>
            <a:r>
              <a:rPr lang="en-US" spc="-55"/>
              <a:t> </a:t>
            </a:r>
            <a:r>
              <a:rPr lang="en-US" spc="-5"/>
              <a:t>&amp;  </a:t>
            </a:r>
            <a:r>
              <a:rPr lang="en-US" spc="-10"/>
              <a:t>Confidential</a:t>
            </a:r>
            <a:endParaRPr lang="en-US" spc="-10" dirty="0"/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xmlns="" id="{D73D4494-6225-421E-8D74-F75B12AAD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83" y="213423"/>
            <a:ext cx="9337231" cy="599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682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F83F03A-1698-41F8-B046-0749157DB93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 marR="5080">
              <a:lnSpc>
                <a:spcPts val="1150"/>
              </a:lnSpc>
              <a:spcBef>
                <a:spcPts val="90"/>
              </a:spcBef>
            </a:pPr>
            <a:r>
              <a:rPr lang="en-US" spc="-5"/>
              <a:t>Proprietary</a:t>
            </a:r>
            <a:r>
              <a:rPr lang="en-US" spc="-55"/>
              <a:t> </a:t>
            </a:r>
            <a:r>
              <a:rPr lang="en-US" spc="-5"/>
              <a:t>&amp;  </a:t>
            </a:r>
            <a:r>
              <a:rPr lang="en-US" spc="-10"/>
              <a:t>Confidential</a:t>
            </a:r>
            <a:endParaRPr lang="en-US" spc="-10" dirty="0"/>
          </a:p>
        </p:txBody>
      </p:sp>
      <p:pic>
        <p:nvPicPr>
          <p:cNvPr id="6" name="Picture 5" descr="A picture containing outdoor, street, truck, photo&#10;&#10;Description automatically generated">
            <a:extLst>
              <a:ext uri="{FF2B5EF4-FFF2-40B4-BE49-F238E27FC236}">
                <a16:creationId xmlns:a16="http://schemas.microsoft.com/office/drawing/2014/main" xmlns="" id="{98E996D8-3DC4-4484-8286-02269AEFA0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374" y="189437"/>
            <a:ext cx="9572067" cy="621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577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29C6552-8E02-4629-8D85-DCD3297D862D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 marR="5080">
              <a:lnSpc>
                <a:spcPts val="1150"/>
              </a:lnSpc>
              <a:spcBef>
                <a:spcPts val="90"/>
              </a:spcBef>
            </a:pPr>
            <a:r>
              <a:rPr lang="en-US" spc="-5"/>
              <a:t>Proprietary</a:t>
            </a:r>
            <a:r>
              <a:rPr lang="en-US" spc="-55"/>
              <a:t> </a:t>
            </a:r>
            <a:r>
              <a:rPr lang="en-US" spc="-5"/>
              <a:t>&amp;  </a:t>
            </a:r>
            <a:r>
              <a:rPr lang="en-US" spc="-10"/>
              <a:t>Confidential</a:t>
            </a:r>
            <a:endParaRPr lang="en-US" spc="-10" dirty="0"/>
          </a:p>
        </p:txBody>
      </p:sp>
      <p:pic>
        <p:nvPicPr>
          <p:cNvPr id="6" name="Picture 5" descr="A car parked in a parking lot&#10;&#10;Description automatically generated">
            <a:extLst>
              <a:ext uri="{FF2B5EF4-FFF2-40B4-BE49-F238E27FC236}">
                <a16:creationId xmlns:a16="http://schemas.microsoft.com/office/drawing/2014/main" xmlns="" id="{C2CFE675-F968-486E-8B8E-155CE5D85D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395" y="267538"/>
            <a:ext cx="9451124" cy="605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38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2D049E8-814F-4E63-8B57-B6560CD64F9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 marR="5080">
              <a:lnSpc>
                <a:spcPts val="1150"/>
              </a:lnSpc>
              <a:spcBef>
                <a:spcPts val="90"/>
              </a:spcBef>
            </a:pPr>
            <a:r>
              <a:rPr lang="en-US" spc="-5"/>
              <a:t>Proprietary</a:t>
            </a:r>
            <a:r>
              <a:rPr lang="en-US" spc="-55"/>
              <a:t> </a:t>
            </a:r>
            <a:r>
              <a:rPr lang="en-US" spc="-5"/>
              <a:t>&amp;  </a:t>
            </a:r>
            <a:r>
              <a:rPr lang="en-US" spc="-10"/>
              <a:t>Confidential</a:t>
            </a:r>
            <a:endParaRPr lang="en-US" spc="-10" dirty="0"/>
          </a:p>
        </p:txBody>
      </p:sp>
      <p:pic>
        <p:nvPicPr>
          <p:cNvPr id="6" name="Picture 5" descr="A truck parked on the side of a building&#10;&#10;Description automatically generated">
            <a:extLst>
              <a:ext uri="{FF2B5EF4-FFF2-40B4-BE49-F238E27FC236}">
                <a16:creationId xmlns:a16="http://schemas.microsoft.com/office/drawing/2014/main" xmlns="" id="{07247E80-83C3-4C70-B23C-333D5C8A93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750" y="174157"/>
            <a:ext cx="9553725" cy="614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102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4B13F98-FD7D-4DDD-AD42-F4F03FBE50A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 marR="5080">
              <a:lnSpc>
                <a:spcPts val="1150"/>
              </a:lnSpc>
              <a:spcBef>
                <a:spcPts val="90"/>
              </a:spcBef>
            </a:pPr>
            <a:r>
              <a:rPr lang="en-US" spc="-5"/>
              <a:t>Proprietary</a:t>
            </a:r>
            <a:r>
              <a:rPr lang="en-US" spc="-55"/>
              <a:t> </a:t>
            </a:r>
            <a:r>
              <a:rPr lang="en-US" spc="-5"/>
              <a:t>&amp;  </a:t>
            </a:r>
            <a:r>
              <a:rPr lang="en-US" spc="-10"/>
              <a:t>Confidential</a:t>
            </a:r>
            <a:endParaRPr lang="en-US" spc="-10" dirty="0"/>
          </a:p>
        </p:txBody>
      </p:sp>
      <p:pic>
        <p:nvPicPr>
          <p:cNvPr id="6" name="Picture 5" descr="A screenshot of a map&#10;&#10;Description automatically generated">
            <a:extLst>
              <a:ext uri="{FF2B5EF4-FFF2-40B4-BE49-F238E27FC236}">
                <a16:creationId xmlns:a16="http://schemas.microsoft.com/office/drawing/2014/main" xmlns="" id="{6027B1BF-46F8-4E70-AC94-46ADFE881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264" y="187519"/>
            <a:ext cx="9451499" cy="607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654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ysClr val="window" lastClr="FFFFFF"/>
      </a:lt1>
      <a:dk2>
        <a:srgbClr val="520B90"/>
      </a:dk2>
      <a:lt2>
        <a:srgbClr val="E6E7E8"/>
      </a:lt2>
      <a:accent1>
        <a:srgbClr val="520B90"/>
      </a:accent1>
      <a:accent2>
        <a:srgbClr val="5A6771"/>
      </a:accent2>
      <a:accent3>
        <a:srgbClr val="0085CF"/>
      </a:accent3>
      <a:accent4>
        <a:srgbClr val="5FCEEA"/>
      </a:accent4>
      <a:accent5>
        <a:srgbClr val="00BEB7"/>
      </a:accent5>
      <a:accent6>
        <a:srgbClr val="00857E"/>
      </a:accent6>
      <a:hlink>
        <a:srgbClr val="70CDE3"/>
      </a:hlink>
      <a:folHlink>
        <a:srgbClr val="A9ADB0"/>
      </a:folHlink>
    </a:clrScheme>
    <a:fontScheme name="CROW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ot="0" spcFirstLastPara="0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latin typeface="+mj-lt"/>
          </a:defRPr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6038DCB07D214186A96E9135DA78F1" ma:contentTypeVersion="12" ma:contentTypeDescription="Create a new document." ma:contentTypeScope="" ma:versionID="9e4e16c9817664e9a03d8fc85dfe4b65">
  <xsd:schema xmlns:xsd="http://www.w3.org/2001/XMLSchema" xmlns:xs="http://www.w3.org/2001/XMLSchema" xmlns:p="http://schemas.microsoft.com/office/2006/metadata/properties" xmlns:ns3="cdf00531-5edb-4e71-a960-7da8d2f4e8d4" xmlns:ns4="ce962981-bf23-4ddb-9cef-8b9cc1a0b93c" targetNamespace="http://schemas.microsoft.com/office/2006/metadata/properties" ma:root="true" ma:fieldsID="6179f41b3aec07a2e88045e6a0dce453" ns3:_="" ns4:_="">
    <xsd:import namespace="cdf00531-5edb-4e71-a960-7da8d2f4e8d4"/>
    <xsd:import namespace="ce962981-bf23-4ddb-9cef-8b9cc1a0b93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f00531-5edb-4e71-a960-7da8d2f4e8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962981-bf23-4ddb-9cef-8b9cc1a0b93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DA76B3A-36C0-47FC-A689-9A1AC354FE0E}">
  <ds:schemaRefs>
    <ds:schemaRef ds:uri="cdf00531-5edb-4e71-a960-7da8d2f4e8d4"/>
    <ds:schemaRef ds:uri="http://purl.org/dc/dcmitype/"/>
    <ds:schemaRef ds:uri="http://purl.org/dc/terms/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ce962981-bf23-4ddb-9cef-8b9cc1a0b93c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1814D63-8D85-4B88-B150-4A9828CF9E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f00531-5edb-4e71-a960-7da8d2f4e8d4"/>
    <ds:schemaRef ds:uri="ce962981-bf23-4ddb-9cef-8b9cc1a0b9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282C289-61B4-4D0F-8E56-4E35675324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164</Words>
  <Application>Microsoft Office PowerPoint</Application>
  <PresentationFormat>Custom</PresentationFormat>
  <Paragraphs>32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6/16/2020</vt:lpstr>
      <vt:lpstr>Crown Castle is the nation’s leading wireless infrastructure provide in Towers, Fiber and Small Cells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6/16/2020</dc:title>
  <dc:creator>Mike Buccini</dc:creator>
  <cp:lastModifiedBy>Joseph Cornish</cp:lastModifiedBy>
  <cp:revision>25</cp:revision>
  <dcterms:created xsi:type="dcterms:W3CDTF">2020-06-16T11:33:22Z</dcterms:created>
  <dcterms:modified xsi:type="dcterms:W3CDTF">2020-06-22T14:18:28Z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0x0101009F6038DCB07D214186A96E9135DA78F1</vt:lpwstr>
  </property>
</Properties>
</file>