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63" r:id="rId3"/>
    <p:sldId id="347" r:id="rId4"/>
    <p:sldId id="348" r:id="rId5"/>
    <p:sldId id="361" r:id="rId6"/>
    <p:sldId id="362" r:id="rId7"/>
    <p:sldId id="363" r:id="rId8"/>
    <p:sldId id="358" r:id="rId9"/>
    <p:sldId id="369" r:id="rId10"/>
    <p:sldId id="365" r:id="rId11"/>
    <p:sldId id="350" r:id="rId12"/>
    <p:sldId id="364" r:id="rId13"/>
    <p:sldId id="353" r:id="rId14"/>
    <p:sldId id="360" r:id="rId15"/>
    <p:sldId id="354" r:id="rId16"/>
    <p:sldId id="351" r:id="rId17"/>
    <p:sldId id="355" r:id="rId18"/>
    <p:sldId id="359" r:id="rId19"/>
    <p:sldId id="368" r:id="rId20"/>
    <p:sldId id="352" r:id="rId21"/>
    <p:sldId id="370" r:id="rId22"/>
    <p:sldId id="366" r:id="rId23"/>
    <p:sldId id="367" r:id="rId24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2" autoAdjust="0"/>
    <p:restoredTop sz="94630" autoAdjust="0"/>
  </p:normalViewPr>
  <p:slideViewPr>
    <p:cSldViewPr snapToGrid="0">
      <p:cViewPr varScale="1">
        <p:scale>
          <a:sx n="122" d="100"/>
          <a:sy n="122" d="100"/>
        </p:scale>
        <p:origin x="1248" y="102"/>
      </p:cViewPr>
      <p:guideLst>
        <p:guide orient="horz" pos="21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162" cy="479859"/>
          </a:xfrm>
          <a:prstGeom prst="rect">
            <a:avLst/>
          </a:prstGeom>
        </p:spPr>
        <p:txBody>
          <a:bodyPr vert="horz" lIns="62630" tIns="31314" rIns="62630" bIns="31314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29" y="1"/>
            <a:ext cx="3170162" cy="479859"/>
          </a:xfrm>
          <a:prstGeom prst="rect">
            <a:avLst/>
          </a:prstGeom>
        </p:spPr>
        <p:txBody>
          <a:bodyPr vert="horz" lIns="62630" tIns="31314" rIns="62630" bIns="31314" rtlCol="0"/>
          <a:lstStyle>
            <a:lvl1pPr algn="r">
              <a:defRPr sz="800"/>
            </a:lvl1pPr>
          </a:lstStyle>
          <a:p>
            <a:fld id="{37D1AFC8-9BE6-406B-9342-251C72A75496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2"/>
            <a:ext cx="3170162" cy="479858"/>
          </a:xfrm>
          <a:prstGeom prst="rect">
            <a:avLst/>
          </a:prstGeom>
        </p:spPr>
        <p:txBody>
          <a:bodyPr vert="horz" lIns="62630" tIns="31314" rIns="62630" bIns="31314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29" y="9119322"/>
            <a:ext cx="3170162" cy="479858"/>
          </a:xfrm>
          <a:prstGeom prst="rect">
            <a:avLst/>
          </a:prstGeom>
        </p:spPr>
        <p:txBody>
          <a:bodyPr vert="horz" lIns="62630" tIns="31314" rIns="62630" bIns="31314" rtlCol="0" anchor="b"/>
          <a:lstStyle>
            <a:lvl1pPr algn="r">
              <a:defRPr sz="800"/>
            </a:lvl1pPr>
          </a:lstStyle>
          <a:p>
            <a:fld id="{F2DA2676-4DFF-4ACD-AD9F-BF687F2C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162" cy="479859"/>
          </a:xfrm>
          <a:prstGeom prst="rect">
            <a:avLst/>
          </a:prstGeom>
        </p:spPr>
        <p:txBody>
          <a:bodyPr vert="horz" lIns="62630" tIns="31314" rIns="62630" bIns="31314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29" y="1"/>
            <a:ext cx="3170162" cy="479859"/>
          </a:xfrm>
          <a:prstGeom prst="rect">
            <a:avLst/>
          </a:prstGeom>
        </p:spPr>
        <p:txBody>
          <a:bodyPr vert="horz" lIns="62630" tIns="31314" rIns="62630" bIns="31314" rtlCol="0"/>
          <a:lstStyle>
            <a:lvl1pPr algn="r">
              <a:defRPr sz="800"/>
            </a:lvl1pPr>
          </a:lstStyle>
          <a:p>
            <a:fld id="{33BEB30F-CE9B-4B89-9B3B-5B0488F708A7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30" tIns="31314" rIns="62630" bIns="313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763" y="4560166"/>
            <a:ext cx="5851676" cy="4320742"/>
          </a:xfrm>
          <a:prstGeom prst="rect">
            <a:avLst/>
          </a:prstGeom>
        </p:spPr>
        <p:txBody>
          <a:bodyPr vert="horz" lIns="62630" tIns="31314" rIns="62630" bIns="313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2"/>
            <a:ext cx="3170162" cy="479858"/>
          </a:xfrm>
          <a:prstGeom prst="rect">
            <a:avLst/>
          </a:prstGeom>
        </p:spPr>
        <p:txBody>
          <a:bodyPr vert="horz" lIns="62630" tIns="31314" rIns="62630" bIns="31314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29" y="9119322"/>
            <a:ext cx="3170162" cy="479858"/>
          </a:xfrm>
          <a:prstGeom prst="rect">
            <a:avLst/>
          </a:prstGeom>
        </p:spPr>
        <p:txBody>
          <a:bodyPr vert="horz" lIns="62630" tIns="31314" rIns="62630" bIns="31314" rtlCol="0" anchor="b"/>
          <a:lstStyle>
            <a:lvl1pPr algn="r">
              <a:defRPr sz="800"/>
            </a:lvl1pPr>
          </a:lstStyle>
          <a:p>
            <a:fld id="{F1653511-F40E-4F71-BFCB-C3587790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57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15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572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30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287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1"/>
            <a:ext cx="9144000" cy="533399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50" tIns="28575" rIns="57150" bIns="28575" anchor="ctr"/>
          <a:lstStyle/>
          <a:p>
            <a:pPr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ea typeface="Osaka" charset="0"/>
              <a:cs typeface="Osak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229471"/>
            <a:ext cx="7504981" cy="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9pPr>
          </a:lstStyle>
          <a:p>
            <a:r>
              <a:rPr lang="en-US" altLang="en-US" sz="1400" i="1" dirty="0" err="1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Dahod</a:t>
            </a: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 Family Alumni Center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932" y="11293"/>
            <a:ext cx="1425968" cy="303929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BSR/BBW ACDC</a:t>
            </a:r>
            <a:endParaRPr lang="en-US" sz="1600" i="0" baseline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64" y="76200"/>
            <a:ext cx="808580" cy="41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13632" y="6443930"/>
            <a:ext cx="466599" cy="405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57150" tIns="0" rIns="5715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146304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9B73F5-EA70-49D0-90F1-3E249C3507BD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60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57150" tIns="28575" rIns="57150" bIns="2857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57150" tIns="28575" rIns="57150" bIns="2857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E003260-981A-4755-853C-FC4E928CDF6E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AD5BA3-D00C-44BD-915E-C466D8416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1"/>
            <a:ext cx="9144000" cy="533399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50" tIns="28575" rIns="57150" bIns="28575" anchor="ctr"/>
          <a:lstStyle/>
          <a:p>
            <a:pPr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ea typeface="Osaka" charset="0"/>
              <a:cs typeface="Osak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229471"/>
            <a:ext cx="7504981" cy="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9pPr>
          </a:lstStyle>
          <a:p>
            <a:r>
              <a:rPr lang="en-US" altLang="en-US" sz="1400" i="1" dirty="0" err="1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Dahod</a:t>
            </a:r>
            <a:r>
              <a:rPr lang="en-US" altLang="en-US" sz="1400" i="1" dirty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rPr>
              <a:t> Family Alumni Center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932" y="11293"/>
            <a:ext cx="3563476" cy="303929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BPDA/BSR BBW ACDC -BU</a:t>
            </a:r>
            <a:r>
              <a:rPr lang="en-US" sz="1600" i="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Meeting </a:t>
            </a:r>
            <a:r>
              <a:rPr lang="en-US" sz="160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– TBD</a:t>
            </a:r>
            <a:endParaRPr lang="en-US" sz="1600" i="0" baseline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64" y="76200"/>
            <a:ext cx="808580" cy="41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13632" y="6443930"/>
            <a:ext cx="466599" cy="405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57150" tIns="0" rIns="5715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146304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146304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9B73F5-EA70-49D0-90F1-3E249C3507BD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8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-51955"/>
            <a:ext cx="9144000" cy="690995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 anchor="ctr"/>
          <a:lstStyle>
            <a:lvl1pPr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157" y="5922818"/>
            <a:ext cx="109768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62546"/>
            <a:ext cx="9144000" cy="1350818"/>
          </a:xfrm>
          <a:prstGeom prst="rect">
            <a:avLst/>
          </a:prstGeom>
        </p:spPr>
        <p:txBody>
          <a:bodyPr lIns="57150" tIns="28575" rIns="57150" bIns="28575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53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9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58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57150" tIns="28575" rIns="57150" bIns="2857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57150" tIns="28575" rIns="57150" bIns="2857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6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-51955"/>
            <a:ext cx="9144000" cy="690995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50" tIns="28575" rIns="57150" bIns="28575" anchor="ctr"/>
          <a:lstStyle>
            <a:lvl1pPr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157" y="5922818"/>
            <a:ext cx="109768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62546"/>
            <a:ext cx="9144000" cy="1350818"/>
          </a:xfrm>
          <a:prstGeom prst="rect">
            <a:avLst/>
          </a:prstGeom>
        </p:spPr>
        <p:txBody>
          <a:bodyPr lIns="57150" tIns="28575" rIns="57150" bIns="28575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81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01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57150" tIns="28575" rIns="57150" bIns="2857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00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57150" tIns="28575" rIns="57150" bIns="2857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1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E003260-981A-4755-853C-FC4E928CDF6E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AD5BA3-D00C-44BD-915E-C466D8416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57150" tIns="28575" rIns="57150" bIns="2857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57150" tIns="28575" rIns="57150" bIns="2857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57150" tIns="28575" rIns="57150" bIns="2857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57150" tIns="28575" rIns="57150" bIns="2857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57150" tIns="28575" rIns="57150" bIns="28575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CD3D6ADE-B0BC-4C2C-9581-2519AFBEAD3A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57150" tIns="28575" rIns="57150" bIns="28575"/>
          <a:lstStyle/>
          <a:p>
            <a:fld id="{5E983883-5D66-4EEB-A925-0A73414D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17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2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4073"/>
            <a:ext cx="9144000" cy="1319207"/>
          </a:xfrm>
        </p:spPr>
        <p:txBody>
          <a:bodyPr/>
          <a:lstStyle/>
          <a:p>
            <a:r>
              <a:rPr lang="en-US" sz="3400" dirty="0">
                <a:latin typeface="+mn-lt"/>
                <a:cs typeface="Arial" panose="020B0604020202020204" pitchFamily="34" charset="0"/>
              </a:rPr>
              <a:t>BOSTON UNIVERSITY</a:t>
            </a:r>
            <a:br>
              <a:rPr lang="en-US" sz="3400" dirty="0">
                <a:latin typeface="+mn-lt"/>
                <a:cs typeface="Arial" panose="020B0604020202020204" pitchFamily="34" charset="0"/>
              </a:rPr>
            </a:br>
            <a:br>
              <a:rPr lang="en-US" sz="3400" dirty="0">
                <a:latin typeface="+mn-lt"/>
                <a:cs typeface="Arial" panose="020B0604020202020204" pitchFamily="34" charset="0"/>
              </a:rPr>
            </a:br>
            <a:r>
              <a:rPr lang="en-US" sz="3400" dirty="0">
                <a:latin typeface="+mn-lt"/>
                <a:cs typeface="Arial" panose="020B0604020202020204" pitchFamily="34" charset="0"/>
              </a:rPr>
              <a:t>Bay State Road/Back Bay West </a:t>
            </a:r>
            <a:br>
              <a:rPr lang="en-US" sz="3400" dirty="0">
                <a:latin typeface="+mn-lt"/>
                <a:cs typeface="Arial" panose="020B0604020202020204" pitchFamily="34" charset="0"/>
              </a:rPr>
            </a:br>
            <a:r>
              <a:rPr lang="en-US" sz="3400" dirty="0">
                <a:latin typeface="+mn-lt"/>
                <a:cs typeface="Arial" panose="020B0604020202020204" pitchFamily="34" charset="0"/>
              </a:rPr>
              <a:t>Architectural Conservation District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963280"/>
            <a:ext cx="9144000" cy="2337955"/>
          </a:xfrm>
          <a:prstGeom prst="rect">
            <a:avLst/>
          </a:prstGeom>
        </p:spPr>
        <p:txBody>
          <a:bodyPr lIns="57150" tIns="28575" rIns="57150" bIns="28575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i="1" dirty="0">
              <a:latin typeface="+mn-lt"/>
              <a:cs typeface="Arial" panose="020B0604020202020204" pitchFamily="34" charset="0"/>
            </a:endParaRPr>
          </a:p>
          <a:p>
            <a:endParaRPr lang="en-US" sz="2500" i="1" dirty="0">
              <a:latin typeface="+mn-lt"/>
              <a:cs typeface="Arial" panose="020B0604020202020204" pitchFamily="34" charset="0"/>
            </a:endParaRPr>
          </a:p>
          <a:p>
            <a:r>
              <a:rPr lang="en-US" sz="2500" i="1" dirty="0" err="1">
                <a:latin typeface="+mn-lt"/>
                <a:cs typeface="Arial" panose="020B0604020202020204" pitchFamily="34" charset="0"/>
              </a:rPr>
              <a:t>Dahod</a:t>
            </a:r>
            <a:r>
              <a:rPr lang="en-US" sz="2500" i="1" dirty="0">
                <a:latin typeface="+mn-lt"/>
                <a:cs typeface="Arial" panose="020B0604020202020204" pitchFamily="34" charset="0"/>
              </a:rPr>
              <a:t> Family Alumni Center</a:t>
            </a:r>
          </a:p>
          <a:p>
            <a:r>
              <a:rPr lang="en-US" sz="2500" i="1" dirty="0">
                <a:latin typeface="+mn-lt"/>
                <a:cs typeface="Arial" panose="020B0604020202020204" pitchFamily="34" charset="0"/>
              </a:rPr>
              <a:t>225 Bay State Road</a:t>
            </a:r>
          </a:p>
          <a:p>
            <a:r>
              <a:rPr lang="en-US" sz="2500" i="1" dirty="0">
                <a:latin typeface="+mn-lt"/>
                <a:cs typeface="Arial" panose="020B0604020202020204" pitchFamily="34" charset="0"/>
              </a:rPr>
              <a:t>Signage Proposal</a:t>
            </a:r>
          </a:p>
          <a:p>
            <a:endParaRPr lang="en-US" sz="2500" i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FB2B3-EE75-4022-A679-A33CE3D81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1222"/>
          <a:stretch/>
        </p:blipFill>
        <p:spPr>
          <a:xfrm>
            <a:off x="1245326" y="1254720"/>
            <a:ext cx="7898674" cy="4917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D72C6-0949-4BBC-ACEF-92EDB8207E1B}"/>
              </a:ext>
            </a:extLst>
          </p:cNvPr>
          <p:cNvSpPr txBox="1"/>
          <p:nvPr/>
        </p:nvSpPr>
        <p:spPr>
          <a:xfrm>
            <a:off x="69665" y="604787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Granby Street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D711B-6E86-416F-8797-CB6D7C099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392424" y="5486400"/>
            <a:ext cx="61949" cy="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71397F-9412-4C6B-8FDC-16A3828A206E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Granby Street Proposed Signage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AB3D4-D58D-459C-AEAF-C468D8430539}"/>
              </a:ext>
            </a:extLst>
          </p:cNvPr>
          <p:cNvSpPr txBox="1"/>
          <p:nvPr/>
        </p:nvSpPr>
        <p:spPr>
          <a:xfrm>
            <a:off x="69664" y="748530"/>
            <a:ext cx="9074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No change Pub Sign location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No Smoking sign same materials and dimensions as No Smoking sign on Bay State Road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F9E2C-59F6-4E23-86AA-73475BF1C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9059"/>
          <a:stretch/>
        </p:blipFill>
        <p:spPr>
          <a:xfrm>
            <a:off x="187568" y="2243016"/>
            <a:ext cx="8694628" cy="39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EE5EE-33AA-4BBB-AB54-B1227DD5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12652" r="20666" b="13461"/>
          <a:stretch/>
        </p:blipFill>
        <p:spPr>
          <a:xfrm>
            <a:off x="2577737" y="1027614"/>
            <a:ext cx="6566263" cy="5351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7D727-98CC-4B1B-A24E-A6529913B2D4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Pub Entry Existing Signage – Granby Street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3D78E-5C94-4463-969F-DFF23125AF65}"/>
              </a:ext>
            </a:extLst>
          </p:cNvPr>
          <p:cNvSpPr txBox="1"/>
          <p:nvPr/>
        </p:nvSpPr>
        <p:spPr>
          <a:xfrm>
            <a:off x="69665" y="957311"/>
            <a:ext cx="15933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Standard BU red signage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10B06-B237-4549-8148-64FC26CD6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8976" r="51688" b="30170"/>
          <a:stretch/>
        </p:blipFill>
        <p:spPr>
          <a:xfrm>
            <a:off x="69665" y="2011435"/>
            <a:ext cx="5011527" cy="4328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7D727-98CC-4B1B-A24E-A6529913B2D4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Pub Entry Existing vs. Proposed Signage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C380D1-8373-4D3E-AC95-90B2E7A8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43" y="2272675"/>
            <a:ext cx="4042410" cy="3996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9A198-AFE4-4878-ABA6-EFA93BD930F8}"/>
              </a:ext>
            </a:extLst>
          </p:cNvPr>
          <p:cNvSpPr txBox="1"/>
          <p:nvPr/>
        </p:nvSpPr>
        <p:spPr>
          <a:xfrm>
            <a:off x="151960" y="955277"/>
            <a:ext cx="84525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Standard BU Red signage to be replaced with new bronze plaque signage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Sign is 12” x 12” 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5EFC1-D0DF-4940-83B2-09007FE91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10591" r="7619" b="13019"/>
          <a:stretch/>
        </p:blipFill>
        <p:spPr>
          <a:xfrm>
            <a:off x="1410789" y="1375092"/>
            <a:ext cx="7733211" cy="4519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1397F-9412-4C6B-8FDC-16A3828A206E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Pub Entry Proposed Signage – Granby Street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AB3D4-D58D-459C-AEAF-C468D8430539}"/>
              </a:ext>
            </a:extLst>
          </p:cNvPr>
          <p:cNvSpPr txBox="1"/>
          <p:nvPr/>
        </p:nvSpPr>
        <p:spPr>
          <a:xfrm>
            <a:off x="0" y="1013892"/>
            <a:ext cx="141078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No change to location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New bronze sign – same size as existing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0F847-2BC2-4AB0-A0B4-A18FD30E8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2962461"/>
            <a:ext cx="356616" cy="3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B8B75-4C4A-4EC7-9E6F-291E6D038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b="34629"/>
          <a:stretch/>
        </p:blipFill>
        <p:spPr>
          <a:xfrm>
            <a:off x="0" y="1422796"/>
            <a:ext cx="9151383" cy="4677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6EA7F-9CE2-4939-B151-E98FFF959C75}"/>
              </a:ext>
            </a:extLst>
          </p:cNvPr>
          <p:cNvSpPr txBox="1"/>
          <p:nvPr/>
        </p:nvSpPr>
        <p:spPr>
          <a:xfrm>
            <a:off x="0" y="517697"/>
            <a:ext cx="679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Existing Conditions – Storrow Drive</a:t>
            </a:r>
          </a:p>
        </p:txBody>
      </p:sp>
    </p:spTree>
    <p:extLst>
      <p:ext uri="{BB962C8B-B14F-4D97-AF65-F5344CB8AC3E}">
        <p14:creationId xmlns:p14="http://schemas.microsoft.com/office/powerpoint/2010/main" val="6144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2F7FEA-AEBC-4B71-B378-AFA80583B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7455" r="3759" b="15870"/>
          <a:stretch/>
        </p:blipFill>
        <p:spPr>
          <a:xfrm>
            <a:off x="0" y="2138691"/>
            <a:ext cx="9144000" cy="3474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BFD8C-BD09-4AAE-8135-B7655CD24314}"/>
              </a:ext>
            </a:extLst>
          </p:cNvPr>
          <p:cNvSpPr txBox="1"/>
          <p:nvPr/>
        </p:nvSpPr>
        <p:spPr>
          <a:xfrm>
            <a:off x="0" y="517697"/>
            <a:ext cx="747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building name – Storrow 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D9738-3FAA-4EE8-A1D2-45A3A831F7D3}"/>
              </a:ext>
            </a:extLst>
          </p:cNvPr>
          <p:cNvSpPr txBox="1"/>
          <p:nvPr/>
        </p:nvSpPr>
        <p:spPr>
          <a:xfrm>
            <a:off x="0" y="1059921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Bronze letterforms below major window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9ADC5-884D-4D2B-A7DA-A406FB5ED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6" r="21569" b="25851"/>
          <a:stretch/>
        </p:blipFill>
        <p:spPr>
          <a:xfrm>
            <a:off x="0" y="631957"/>
            <a:ext cx="9144000" cy="3410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Building Name – Letterform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E6EC1-7C95-457D-9448-8ABAE69EE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1" t="29303" b="29993"/>
          <a:stretch/>
        </p:blipFill>
        <p:spPr>
          <a:xfrm>
            <a:off x="5564622" y="3155389"/>
            <a:ext cx="3029903" cy="3070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F8E733-F89F-4F5F-8D97-7EF9654316A5}"/>
              </a:ext>
            </a:extLst>
          </p:cNvPr>
          <p:cNvSpPr txBox="1"/>
          <p:nvPr/>
        </p:nvSpPr>
        <p:spPr>
          <a:xfrm>
            <a:off x="69665" y="3556368"/>
            <a:ext cx="55785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Rear wall mounted letters are 5” high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Letters are dark oxidized bronze, 1/2” thick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Total coverage of letters is approximately 12” high and 72” wide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Letters are post mounted into stone with silicone – this installation method has been approved by the building conservator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E0593-1206-456D-BF68-3B80B114B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501"/>
            <a:ext cx="9145531" cy="4828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0657C-531B-4ED4-A9C4-76CF5B5134A6}"/>
              </a:ext>
            </a:extLst>
          </p:cNvPr>
          <p:cNvSpPr txBox="1"/>
          <p:nvPr/>
        </p:nvSpPr>
        <p:spPr>
          <a:xfrm>
            <a:off x="0" y="517697"/>
            <a:ext cx="701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Alumni Center – Proposed Conditions – Storrow Drive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B37D3-822B-415C-AABE-E877F7504378}"/>
              </a:ext>
            </a:extLst>
          </p:cNvPr>
          <p:cNvSpPr txBox="1"/>
          <p:nvPr/>
        </p:nvSpPr>
        <p:spPr>
          <a:xfrm>
            <a:off x="0" y="75816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Visibility Extremely Limited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CFCCB-720A-4E71-90D8-64E63108B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2393" b="1468"/>
          <a:stretch/>
        </p:blipFill>
        <p:spPr>
          <a:xfrm>
            <a:off x="0" y="979361"/>
            <a:ext cx="8925169" cy="5878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0657C-531B-4ED4-A9C4-76CF5B5134A6}"/>
              </a:ext>
            </a:extLst>
          </p:cNvPr>
          <p:cNvSpPr txBox="1"/>
          <p:nvPr/>
        </p:nvSpPr>
        <p:spPr>
          <a:xfrm>
            <a:off x="0" y="517697"/>
            <a:ext cx="680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Conditions – Site Lighting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B37D3-822B-415C-AABE-E877F7504378}"/>
              </a:ext>
            </a:extLst>
          </p:cNvPr>
          <p:cNvSpPr txBox="1"/>
          <p:nvPr/>
        </p:nvSpPr>
        <p:spPr>
          <a:xfrm>
            <a:off x="6135077" y="4585977"/>
            <a:ext cx="20476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Code required Egress Path Lighting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93BC2-7246-4C24-8687-5540CA004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106514"/>
            <a:ext cx="7086600" cy="534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CA126-F924-4C1F-A000-78221D2C088A}"/>
              </a:ext>
            </a:extLst>
          </p:cNvPr>
          <p:cNvSpPr txBox="1"/>
          <p:nvPr/>
        </p:nvSpPr>
        <p:spPr>
          <a:xfrm>
            <a:off x="0" y="517697"/>
            <a:ext cx="6936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Existing Conditions – Bay State Road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3B63D-C7DD-4C03-B2DD-4408C3BA2FBA}"/>
              </a:ext>
            </a:extLst>
          </p:cNvPr>
          <p:cNvSpPr txBox="1"/>
          <p:nvPr/>
        </p:nvSpPr>
        <p:spPr>
          <a:xfrm>
            <a:off x="0" y="758169"/>
            <a:ext cx="2057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Under construction – slated for opening September 2018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Complete Exterior restoration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Accessibility and life safety upgrades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CFCCB-720A-4E71-90D8-64E63108B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4" t="16884" r="12210" b="39471"/>
          <a:stretch/>
        </p:blipFill>
        <p:spPr>
          <a:xfrm>
            <a:off x="1426307" y="822775"/>
            <a:ext cx="4275016" cy="6035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0657C-531B-4ED4-A9C4-76CF5B5134A6}"/>
              </a:ext>
            </a:extLst>
          </p:cNvPr>
          <p:cNvSpPr txBox="1"/>
          <p:nvPr/>
        </p:nvSpPr>
        <p:spPr>
          <a:xfrm>
            <a:off x="0" y="517697"/>
            <a:ext cx="680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Conditions – Site Lighting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B37D3-822B-415C-AABE-E877F7504378}"/>
              </a:ext>
            </a:extLst>
          </p:cNvPr>
          <p:cNvSpPr txBox="1"/>
          <p:nvPr/>
        </p:nvSpPr>
        <p:spPr>
          <a:xfrm>
            <a:off x="6252310" y="2243200"/>
            <a:ext cx="20476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LG2 Designation indicates pathway bollard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704CC-66C0-47C7-8DC6-8D3FA20D357A}"/>
              </a:ext>
            </a:extLst>
          </p:cNvPr>
          <p:cNvSpPr txBox="1"/>
          <p:nvPr/>
        </p:nvSpPr>
        <p:spPr>
          <a:xfrm>
            <a:off x="6252310" y="3737637"/>
            <a:ext cx="20476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LW7 Designation indicates step light designation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B330A-5A8A-44BA-8996-329D159F512E}"/>
              </a:ext>
            </a:extLst>
          </p:cNvPr>
          <p:cNvSpPr/>
          <p:nvPr/>
        </p:nvSpPr>
        <p:spPr>
          <a:xfrm>
            <a:off x="2594707" y="2102338"/>
            <a:ext cx="1766277" cy="547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73076D-5CA1-4576-AAAC-F7AD38AF0E21}"/>
              </a:ext>
            </a:extLst>
          </p:cNvPr>
          <p:cNvCxnSpPr/>
          <p:nvPr/>
        </p:nvCxnSpPr>
        <p:spPr>
          <a:xfrm flipH="1" flipV="1">
            <a:off x="4079631" y="2328985"/>
            <a:ext cx="2117969" cy="375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1DEA9A-6E46-4CFB-85E7-6F9F8590A3C6}"/>
              </a:ext>
            </a:extLst>
          </p:cNvPr>
          <p:cNvCxnSpPr>
            <a:cxnSpLocks/>
          </p:cNvCxnSpPr>
          <p:nvPr/>
        </p:nvCxnSpPr>
        <p:spPr>
          <a:xfrm flipH="1">
            <a:off x="4079631" y="4781061"/>
            <a:ext cx="2117970" cy="338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077B63-F49E-4E2C-9620-9C5BF128015D}"/>
              </a:ext>
            </a:extLst>
          </p:cNvPr>
          <p:cNvSpPr txBox="1"/>
          <p:nvPr/>
        </p:nvSpPr>
        <p:spPr>
          <a:xfrm>
            <a:off x="6252310" y="849418"/>
            <a:ext cx="2047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Front Entry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03B7D5-0FAA-4EE6-BFF4-6AF1A6D9F40D}"/>
              </a:ext>
            </a:extLst>
          </p:cNvPr>
          <p:cNvCxnSpPr>
            <a:cxnSpLocks/>
          </p:cNvCxnSpPr>
          <p:nvPr/>
        </p:nvCxnSpPr>
        <p:spPr>
          <a:xfrm flipH="1">
            <a:off x="3563815" y="1326985"/>
            <a:ext cx="2633786" cy="722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CB37D3-822B-415C-AABE-E877F7504378}"/>
              </a:ext>
            </a:extLst>
          </p:cNvPr>
          <p:cNvSpPr txBox="1"/>
          <p:nvPr/>
        </p:nvSpPr>
        <p:spPr>
          <a:xfrm>
            <a:off x="0" y="75816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Bollards at Walkway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57B1F-FA5D-4F08-9397-566FD323746A}"/>
              </a:ext>
            </a:extLst>
          </p:cNvPr>
          <p:cNvSpPr txBox="1"/>
          <p:nvPr/>
        </p:nvSpPr>
        <p:spPr>
          <a:xfrm>
            <a:off x="0" y="517697"/>
            <a:ext cx="680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Conditions – Site Lighting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531F8-2C7D-47CB-BA2B-3C913D73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07" y="881880"/>
            <a:ext cx="4740002" cy="59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CB37D3-822B-415C-AABE-E877F7504378}"/>
              </a:ext>
            </a:extLst>
          </p:cNvPr>
          <p:cNvSpPr txBox="1"/>
          <p:nvPr/>
        </p:nvSpPr>
        <p:spPr>
          <a:xfrm>
            <a:off x="0" y="75816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Step Lights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615B3-01C3-43FA-AF99-6836E5B12187}"/>
              </a:ext>
            </a:extLst>
          </p:cNvPr>
          <p:cNvSpPr txBox="1"/>
          <p:nvPr/>
        </p:nvSpPr>
        <p:spPr>
          <a:xfrm>
            <a:off x="0" y="517697"/>
            <a:ext cx="680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Conditions – Site Lighting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459F5-87EE-4242-96EA-41E7D48EA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1" y="979362"/>
            <a:ext cx="4161700" cy="58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Building Name - Bay State Road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47E9E-4863-4915-9BF4-3D1C36230E12}"/>
              </a:ext>
            </a:extLst>
          </p:cNvPr>
          <p:cNvSpPr txBox="1"/>
          <p:nvPr/>
        </p:nvSpPr>
        <p:spPr>
          <a:xfrm>
            <a:off x="0" y="957310"/>
            <a:ext cx="17504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Dark bronze letterforms above existing front doorway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Bronze plaques, required accessibility and no smoking signage at front retaining wall steps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F89C7-97B7-4507-9370-8B6A88C9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25" y="4212509"/>
            <a:ext cx="356049" cy="356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9BE00-965B-4C7B-8F28-2A37E7557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95" y="4220601"/>
            <a:ext cx="356049" cy="357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33A747-2C71-4A05-B624-BD5D2CD64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1271" b="1852"/>
          <a:stretch/>
        </p:blipFill>
        <p:spPr>
          <a:xfrm>
            <a:off x="2846537" y="3429000"/>
            <a:ext cx="505424" cy="265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BB3987-6913-41A6-B54B-D0F1F64893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37" y="3337335"/>
            <a:ext cx="693397" cy="306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5E1FB-58CF-4D1B-B5A8-53F2D3D09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44" y="1418975"/>
            <a:ext cx="7395935" cy="44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signs at Bay State Road - Details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8E733-F89F-4F5F-8D97-7EF9654316A5}"/>
              </a:ext>
            </a:extLst>
          </p:cNvPr>
          <p:cNvSpPr txBox="1"/>
          <p:nvPr/>
        </p:nvSpPr>
        <p:spPr>
          <a:xfrm>
            <a:off x="286054" y="5523419"/>
            <a:ext cx="85233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Signs are 12”x12”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Signs are cast bronze plaques. Dark </a:t>
            </a:r>
            <a:r>
              <a:rPr lang="en-US" dirty="0" err="1">
                <a:solidFill>
                  <a:srgbClr val="FF0000"/>
                </a:solidFill>
              </a:rPr>
              <a:t>oxidixed</a:t>
            </a:r>
            <a:r>
              <a:rPr lang="en-US" dirty="0">
                <a:solidFill>
                  <a:srgbClr val="FF0000"/>
                </a:solidFill>
              </a:rPr>
              <a:t> bronze background, satin polished edges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575DF-766E-46A6-A097-C72D04947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8" y="1831023"/>
            <a:ext cx="3749040" cy="3749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8C2CC-1267-464A-8AC4-2F748BC7E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90" y="1831023"/>
            <a:ext cx="3756660" cy="3771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06A83F-68DD-47C9-A149-9E87ADA0310F}"/>
              </a:ext>
            </a:extLst>
          </p:cNvPr>
          <p:cNvSpPr txBox="1"/>
          <p:nvPr/>
        </p:nvSpPr>
        <p:spPr>
          <a:xfrm>
            <a:off x="277962" y="732154"/>
            <a:ext cx="85233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Access sign required as condition of MAAB Variance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No Smoking sign required for LEED Gold Certification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signs at Bay State Road - Details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8E733-F89F-4F5F-8D97-7EF9654316A5}"/>
              </a:ext>
            </a:extLst>
          </p:cNvPr>
          <p:cNvSpPr txBox="1"/>
          <p:nvPr/>
        </p:nvSpPr>
        <p:spPr>
          <a:xfrm>
            <a:off x="0" y="5324639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Sign is approximately 10” x 19” – will be fit to existing stone pier with visual edge of pier detail visible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Signs is cast bronze plaque. Dark </a:t>
            </a:r>
            <a:r>
              <a:rPr lang="en-US" dirty="0" err="1">
                <a:solidFill>
                  <a:srgbClr val="FF0000"/>
                </a:solidFill>
              </a:rPr>
              <a:t>oxidixed</a:t>
            </a:r>
            <a:r>
              <a:rPr lang="en-US" dirty="0">
                <a:solidFill>
                  <a:srgbClr val="FF0000"/>
                </a:solidFill>
              </a:rPr>
              <a:t> bronze background, satin polished edges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F3922-E212-420A-95F5-D99497E15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9" y="1860474"/>
            <a:ext cx="8646706" cy="33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signs at Bay State Road - Details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8E733-F89F-4F5F-8D97-7EF9654316A5}"/>
              </a:ext>
            </a:extLst>
          </p:cNvPr>
          <p:cNvSpPr txBox="1"/>
          <p:nvPr/>
        </p:nvSpPr>
        <p:spPr>
          <a:xfrm>
            <a:off x="0" y="5324639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Sign is approximately 10” x 19” – will be fit to existing stone pier with visual edge of pier detail visible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Signs is cast bronze plaque. Dark </a:t>
            </a:r>
            <a:r>
              <a:rPr lang="en-US" dirty="0" err="1">
                <a:solidFill>
                  <a:srgbClr val="FF0000"/>
                </a:solidFill>
              </a:rPr>
              <a:t>oxidixed</a:t>
            </a:r>
            <a:r>
              <a:rPr lang="en-US" dirty="0">
                <a:solidFill>
                  <a:srgbClr val="FF0000"/>
                </a:solidFill>
              </a:rPr>
              <a:t> bronze background, satin polished edges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9C109-4691-4E77-BF4A-064C87E28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1835638"/>
            <a:ext cx="8479692" cy="32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9ADC5-884D-4D2B-A7DA-A406FB5ED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6" r="21569" b="25851"/>
          <a:stretch/>
        </p:blipFill>
        <p:spPr>
          <a:xfrm>
            <a:off x="0" y="748530"/>
            <a:ext cx="9144000" cy="3410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Building Name – Letterform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E6EC1-7C95-457D-9448-8ABAE69EE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1" t="29303" b="29993"/>
          <a:stretch/>
        </p:blipFill>
        <p:spPr>
          <a:xfrm>
            <a:off x="5564622" y="3155389"/>
            <a:ext cx="3029903" cy="3070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F8E733-F89F-4F5F-8D97-7EF9654316A5}"/>
              </a:ext>
            </a:extLst>
          </p:cNvPr>
          <p:cNvSpPr txBox="1"/>
          <p:nvPr/>
        </p:nvSpPr>
        <p:spPr>
          <a:xfrm>
            <a:off x="69665" y="3592863"/>
            <a:ext cx="55785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Front entryway letters are 5” high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Total coverage of letters is approximately 16” high x 72” wide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Letters are dark oxidized bronze, 1/2” thick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Letters are post mounted into stone with silicone – this installation method has been approved by the building conservator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Proposed Signage Mounting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0159C-D479-407B-A703-700ACA3AD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0"/>
          <a:stretch/>
        </p:blipFill>
        <p:spPr>
          <a:xfrm>
            <a:off x="1922318" y="987178"/>
            <a:ext cx="5299364" cy="58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83262-638A-4754-A811-AB56BD6CF3FC}"/>
              </a:ext>
            </a:extLst>
          </p:cNvPr>
          <p:cNvSpPr txBox="1"/>
          <p:nvPr/>
        </p:nvSpPr>
        <p:spPr>
          <a:xfrm>
            <a:off x="69665" y="517698"/>
            <a:ext cx="90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Alumni Center – Relocated George D. Hart Way 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8E733-F89F-4F5F-8D97-7EF9654316A5}"/>
              </a:ext>
            </a:extLst>
          </p:cNvPr>
          <p:cNvSpPr txBox="1"/>
          <p:nvPr/>
        </p:nvSpPr>
        <p:spPr>
          <a:xfrm>
            <a:off x="-61967" y="900954"/>
            <a:ext cx="18823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Existing George D. Hart Way sign relocated to end of wall along Bay State Road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32FF1-70FD-46F1-B5D8-3C30B1F87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63" y="1291729"/>
            <a:ext cx="7323637" cy="4882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7E72D3-EC16-416C-B233-D9F1A40EB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1271" b="1852"/>
          <a:stretch/>
        </p:blipFill>
        <p:spPr>
          <a:xfrm>
            <a:off x="3834317" y="4656598"/>
            <a:ext cx="370360" cy="194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31629-6A5E-41BA-97C3-21C8AD634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48" y="4622935"/>
            <a:ext cx="454469" cy="200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C3FFAE-2938-4EE8-8372-52673A55B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71" y="5060315"/>
            <a:ext cx="206237" cy="206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DEEE0D-50C6-41FC-AED6-A335B2A8B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95" y="5062821"/>
            <a:ext cx="206238" cy="207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9FB2E3-8898-40A6-B0FD-CAED9CBB1E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9" t="28622" r="42860" b="66887"/>
          <a:stretch/>
        </p:blipFill>
        <p:spPr>
          <a:xfrm>
            <a:off x="5126689" y="4013850"/>
            <a:ext cx="631717" cy="1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549</Words>
  <Application>Microsoft Office PowerPoint</Application>
  <PresentationFormat>Letter Paper (8.5x11 in)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Osaka</vt:lpstr>
      <vt:lpstr>Times</vt:lpstr>
      <vt:lpstr>Times New Roman</vt:lpstr>
      <vt:lpstr>Office Theme</vt:lpstr>
      <vt:lpstr>1_Office Theme</vt:lpstr>
      <vt:lpstr>BOSTON UNIVERSITY  Bay State Road/Back Bay West  Architectural Conservation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Meissner</dc:creator>
  <cp:lastModifiedBy>Rebecca Berry</cp:lastModifiedBy>
  <cp:revision>338</cp:revision>
  <cp:lastPrinted>2014-04-25T19:03:24Z</cp:lastPrinted>
  <dcterms:created xsi:type="dcterms:W3CDTF">2013-10-21T18:06:30Z</dcterms:created>
  <dcterms:modified xsi:type="dcterms:W3CDTF">2018-06-27T18:51:07Z</dcterms:modified>
</cp:coreProperties>
</file>