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2" r:id="rId8"/>
    <p:sldId id="272" r:id="rId9"/>
    <p:sldId id="273" r:id="rId10"/>
    <p:sldId id="274" r:id="rId11"/>
    <p:sldId id="275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</p:embeddedFont>
    <p:embeddedFont>
      <p:font typeface="Lora" panose="020B060402020202020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06" d="100"/>
          <a:sy n="106" d="100"/>
        </p:scale>
        <p:origin x="-78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540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On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8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-91150" y="-173150"/>
            <a:ext cx="9311345" cy="588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300" y="-173150"/>
            <a:ext cx="9300300" cy="58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215450" y="4439975"/>
            <a:ext cx="713100" cy="7232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" name="Shape 12" descr="COB_B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117" y="4556114"/>
            <a:ext cx="331769" cy="51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17525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 idx="2"/>
          </p:nvPr>
        </p:nvSpPr>
        <p:spPr>
          <a:xfrm>
            <a:off x="267788" y="22854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572000" y="-107575"/>
            <a:ext cx="4638300" cy="53789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pic>
        <p:nvPicPr>
          <p:cNvPr id="102" name="Shape 102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8462" y="1562450"/>
            <a:ext cx="1219074" cy="188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32350" y="1871150"/>
            <a:ext cx="3626999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434950" y="2325325"/>
            <a:ext cx="3626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 t="10785"/>
          <a:stretch/>
        </p:blipFill>
        <p:spPr>
          <a:xfrm>
            <a:off x="-6625" y="0"/>
            <a:ext cx="4638303" cy="27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4572000" y="0"/>
            <a:ext cx="4638300" cy="51435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73300" y="2070625"/>
            <a:ext cx="4235700" cy="13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000"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 idx="2"/>
          </p:nvPr>
        </p:nvSpPr>
        <p:spPr>
          <a:xfrm>
            <a:off x="499025" y="2781250"/>
            <a:ext cx="36270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434950" y="3102449"/>
            <a:ext cx="3627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983250" y="2223016"/>
            <a:ext cx="530400" cy="5379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 descr="COB_B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061" y="2309395"/>
            <a:ext cx="246755" cy="38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/ big point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QH from Kineo 4th Floor (1).jpg"/>
          <p:cNvPicPr preferRelativeResize="0"/>
          <p:nvPr/>
        </p:nvPicPr>
        <p:blipFill rotWithShape="1">
          <a:blip r:embed="rId2">
            <a:alphaModFix/>
          </a:blip>
          <a:srcRect l="16662" r="16662"/>
          <a:stretch/>
        </p:blipFill>
        <p:spPr>
          <a:xfrm>
            <a:off x="-207825" y="-174275"/>
            <a:ext cx="9559647" cy="543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025" y="-161924"/>
            <a:ext cx="9603425" cy="5492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379585" y="596900"/>
            <a:ext cx="8360399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 idx="2"/>
          </p:nvPr>
        </p:nvSpPr>
        <p:spPr>
          <a:xfrm>
            <a:off x="311700" y="798306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title" idx="3"/>
          </p:nvPr>
        </p:nvSpPr>
        <p:spPr>
          <a:xfrm>
            <a:off x="1172669" y="2285397"/>
            <a:ext cx="3925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199" y="-76200"/>
            <a:ext cx="9451172" cy="54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300" y="-173150"/>
            <a:ext cx="9538425" cy="58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8430900" y="4420200"/>
            <a:ext cx="713100" cy="7232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 descr="COB_B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1567" y="4536339"/>
            <a:ext cx="331769" cy="51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 1_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9599" y="-85724"/>
            <a:ext cx="9508125" cy="526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0550" y="-499400"/>
            <a:ext cx="10228225" cy="58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8430900" y="4420200"/>
            <a:ext cx="713100" cy="7233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 descr="COB_B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1567" y="4536339"/>
            <a:ext cx="331769" cy="51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hank you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2">
            <a:alphaModFix/>
          </a:blip>
          <a:srcRect t="-14107" r="6296" b="10070"/>
          <a:stretch/>
        </p:blipFill>
        <p:spPr>
          <a:xfrm>
            <a:off x="-38100" y="-847725"/>
            <a:ext cx="9238698" cy="599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00" y="-26637"/>
            <a:ext cx="9238700" cy="519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45725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One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215450" y="4439975"/>
            <a:ext cx="713100" cy="7233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6117" y="4556114"/>
            <a:ext cx="331769" cy="51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175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 idx="2"/>
          </p:nvPr>
        </p:nvSpPr>
        <p:spPr>
          <a:xfrm>
            <a:off x="267788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9250" y="-179550"/>
            <a:ext cx="10619050" cy="55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9250" y="-179550"/>
            <a:ext cx="10590175" cy="5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2">
            <a:alphaModFix amt="79000"/>
          </a:blip>
          <a:srcRect l="850" t="7006" r="-849" b="1518"/>
          <a:stretch/>
        </p:blipFill>
        <p:spPr>
          <a:xfrm>
            <a:off x="0" y="0"/>
            <a:ext cx="9222179" cy="52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550" y="0"/>
            <a:ext cx="9222175" cy="52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-4900" y="4368825"/>
            <a:ext cx="9144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033" y="4562477"/>
            <a:ext cx="1831081" cy="44458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175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 idx="2"/>
          </p:nvPr>
        </p:nvSpPr>
        <p:spPr>
          <a:xfrm>
            <a:off x="350788" y="267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3145350" y="4498425"/>
            <a:ext cx="2167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i="1"/>
              <a:t>Department of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i="1"/>
              <a:t>Neighborhood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 i="1"/>
              <a:t>Development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hape 157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 idx="2"/>
          </p:nvPr>
        </p:nvSpPr>
        <p:spPr>
          <a:xfrm>
            <a:off x="311700" y="798306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 idx="3"/>
          </p:nvPr>
        </p:nvSpPr>
        <p:spPr>
          <a:xfrm>
            <a:off x="343994" y="1770472"/>
            <a:ext cx="3925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2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boston tea part long.jpg"/>
          <p:cNvPicPr preferRelativeResize="0"/>
          <p:nvPr/>
        </p:nvPicPr>
        <p:blipFill rotWithShape="1">
          <a:blip r:embed="rId2">
            <a:alphaModFix/>
          </a:blip>
          <a:srcRect r="7817"/>
          <a:stretch/>
        </p:blipFill>
        <p:spPr>
          <a:xfrm>
            <a:off x="-78150" y="-87900"/>
            <a:ext cx="9300301" cy="523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150" y="-87900"/>
            <a:ext cx="9300300" cy="52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-78150" y="4433625"/>
            <a:ext cx="9300300" cy="7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033" y="4562477"/>
            <a:ext cx="1831081" cy="44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8330" y="4562473"/>
            <a:ext cx="1831081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175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idx="2"/>
          </p:nvPr>
        </p:nvSpPr>
        <p:spPr>
          <a:xfrm>
            <a:off x="267788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introduc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hape 162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228600" y="3768050"/>
            <a:ext cx="19995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65" name="Shape 165"/>
          <p:cNvCxnSpPr/>
          <p:nvPr/>
        </p:nvCxnSpPr>
        <p:spPr>
          <a:xfrm>
            <a:off x="553725" y="3774825"/>
            <a:ext cx="1304400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6" name="Shape 166"/>
          <p:cNvSpPr txBox="1">
            <a:spLocks noGrp="1"/>
          </p:cNvSpPr>
          <p:nvPr>
            <p:ph type="title" idx="2"/>
          </p:nvPr>
        </p:nvSpPr>
        <p:spPr>
          <a:xfrm>
            <a:off x="228600" y="3163000"/>
            <a:ext cx="19248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3"/>
          </p:nvPr>
        </p:nvSpPr>
        <p:spPr>
          <a:xfrm>
            <a:off x="2471825" y="3768050"/>
            <a:ext cx="19995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68" name="Shape 168"/>
          <p:cNvCxnSpPr/>
          <p:nvPr/>
        </p:nvCxnSpPr>
        <p:spPr>
          <a:xfrm>
            <a:off x="2796950" y="3774825"/>
            <a:ext cx="1304400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9" name="Shape 169"/>
          <p:cNvSpPr txBox="1">
            <a:spLocks noGrp="1"/>
          </p:cNvSpPr>
          <p:nvPr>
            <p:ph type="title" idx="4"/>
          </p:nvPr>
        </p:nvSpPr>
        <p:spPr>
          <a:xfrm>
            <a:off x="2471825" y="3163000"/>
            <a:ext cx="19248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5"/>
          </p:nvPr>
        </p:nvSpPr>
        <p:spPr>
          <a:xfrm>
            <a:off x="4789750" y="3768050"/>
            <a:ext cx="19995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71" name="Shape 171"/>
          <p:cNvCxnSpPr/>
          <p:nvPr/>
        </p:nvCxnSpPr>
        <p:spPr>
          <a:xfrm>
            <a:off x="5114875" y="3774825"/>
            <a:ext cx="1304400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2" name="Shape 172"/>
          <p:cNvSpPr txBox="1">
            <a:spLocks noGrp="1"/>
          </p:cNvSpPr>
          <p:nvPr>
            <p:ph type="title" idx="6"/>
          </p:nvPr>
        </p:nvSpPr>
        <p:spPr>
          <a:xfrm>
            <a:off x="4789750" y="3163000"/>
            <a:ext cx="19248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7"/>
          </p:nvPr>
        </p:nvSpPr>
        <p:spPr>
          <a:xfrm>
            <a:off x="6907750" y="3768050"/>
            <a:ext cx="19995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74" name="Shape 174"/>
          <p:cNvCxnSpPr/>
          <p:nvPr/>
        </p:nvCxnSpPr>
        <p:spPr>
          <a:xfrm>
            <a:off x="7232875" y="3774825"/>
            <a:ext cx="1304400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5" name="Shape 175"/>
          <p:cNvSpPr txBox="1">
            <a:spLocks noGrp="1"/>
          </p:cNvSpPr>
          <p:nvPr>
            <p:ph type="title" idx="8"/>
          </p:nvPr>
        </p:nvSpPr>
        <p:spPr>
          <a:xfrm>
            <a:off x="6907750" y="3163000"/>
            <a:ext cx="19248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Shape 177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79" name="Shape 179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/ big 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DSC_0135.JPG"/>
          <p:cNvPicPr preferRelativeResize="0"/>
          <p:nvPr/>
        </p:nvPicPr>
        <p:blipFill rotWithShape="1">
          <a:blip r:embed="rId2">
            <a:alphaModFix/>
          </a:blip>
          <a:srcRect t="7982" b="7990"/>
          <a:stretch/>
        </p:blipFill>
        <p:spPr>
          <a:xfrm>
            <a:off x="-166025" y="-205412"/>
            <a:ext cx="9603421" cy="540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025" y="-205412"/>
            <a:ext cx="9603425" cy="540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title" idx="2"/>
          </p:nvPr>
        </p:nvSpPr>
        <p:spPr>
          <a:xfrm>
            <a:off x="311700" y="798306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 idx="3"/>
          </p:nvPr>
        </p:nvSpPr>
        <p:spPr>
          <a:xfrm>
            <a:off x="343994" y="1770472"/>
            <a:ext cx="3925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name="adj" fmla="val 50000"/>
            </a:avLst>
          </a:prstGeom>
          <a:solidFill>
            <a:srgbClr val="091F2F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solidFill>
                <a:srgbClr val="091F2F"/>
              </a:solidFill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3044776" y="1304875"/>
            <a:ext cx="2760600" cy="607800"/>
          </a:xfrm>
          <a:prstGeom prst="chevron">
            <a:avLst>
              <a:gd name="adj" fmla="val 50000"/>
            </a:avLst>
          </a:prstGeom>
          <a:solidFill>
            <a:srgbClr val="091F2F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solidFill>
                <a:srgbClr val="091F2F"/>
              </a:solidFill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948501" y="1304875"/>
            <a:ext cx="2760600" cy="607800"/>
          </a:xfrm>
          <a:prstGeom prst="chevron">
            <a:avLst>
              <a:gd name="adj" fmla="val 50000"/>
            </a:avLst>
          </a:prstGeom>
          <a:solidFill>
            <a:srgbClr val="091F2F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solidFill>
                <a:srgbClr val="091F2F"/>
              </a:solidFill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4" name="Shape 194"/>
          <p:cNvSpPr txBox="1">
            <a:spLocks noGrp="1"/>
          </p:cNvSpPr>
          <p:nvPr>
            <p:ph type="title" idx="2"/>
          </p:nvPr>
        </p:nvSpPr>
        <p:spPr>
          <a:xfrm>
            <a:off x="432350" y="1366375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title" idx="3"/>
          </p:nvPr>
        </p:nvSpPr>
        <p:spPr>
          <a:xfrm>
            <a:off x="3336150" y="1366375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title" idx="4"/>
          </p:nvPr>
        </p:nvSpPr>
        <p:spPr>
          <a:xfrm>
            <a:off x="6254225" y="1366375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title" idx="5"/>
          </p:nvPr>
        </p:nvSpPr>
        <p:spPr>
          <a:xfrm>
            <a:off x="432350" y="2169050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title" idx="6"/>
          </p:nvPr>
        </p:nvSpPr>
        <p:spPr>
          <a:xfrm>
            <a:off x="3336150" y="2169050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 idx="7"/>
          </p:nvPr>
        </p:nvSpPr>
        <p:spPr>
          <a:xfrm>
            <a:off x="6254225" y="2169050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434024" y="2281471"/>
            <a:ext cx="2383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8"/>
          </p:nvPr>
        </p:nvSpPr>
        <p:spPr>
          <a:xfrm>
            <a:off x="3344124" y="2278896"/>
            <a:ext cx="2383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ubTitle" idx="9"/>
          </p:nvPr>
        </p:nvSpPr>
        <p:spPr>
          <a:xfrm>
            <a:off x="6277525" y="2278896"/>
            <a:ext cx="2383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1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247850" y="1381075"/>
            <a:ext cx="2628900" cy="4641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6136350" y="1381075"/>
            <a:ext cx="2632500" cy="4641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355725" y="1381075"/>
            <a:ext cx="2628900" cy="4641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209" name="Shape 209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0" name="Shape 210"/>
          <p:cNvSpPr txBox="1">
            <a:spLocks noGrp="1"/>
          </p:cNvSpPr>
          <p:nvPr>
            <p:ph type="title" idx="2"/>
          </p:nvPr>
        </p:nvSpPr>
        <p:spPr>
          <a:xfrm>
            <a:off x="432350" y="1366375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title" idx="3"/>
          </p:nvPr>
        </p:nvSpPr>
        <p:spPr>
          <a:xfrm>
            <a:off x="6254225" y="1366375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title" idx="4"/>
          </p:nvPr>
        </p:nvSpPr>
        <p:spPr>
          <a:xfrm>
            <a:off x="432350" y="2169050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title" idx="5"/>
          </p:nvPr>
        </p:nvSpPr>
        <p:spPr>
          <a:xfrm>
            <a:off x="3336150" y="2169050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 idx="6"/>
          </p:nvPr>
        </p:nvSpPr>
        <p:spPr>
          <a:xfrm>
            <a:off x="6254225" y="2169050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xfrm>
            <a:off x="434024" y="2364602"/>
            <a:ext cx="2383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7"/>
          </p:nvPr>
        </p:nvSpPr>
        <p:spPr>
          <a:xfrm>
            <a:off x="3344124" y="2362027"/>
            <a:ext cx="2383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8"/>
          </p:nvPr>
        </p:nvSpPr>
        <p:spPr>
          <a:xfrm>
            <a:off x="6277525" y="2362027"/>
            <a:ext cx="2383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title" idx="9"/>
          </p:nvPr>
        </p:nvSpPr>
        <p:spPr>
          <a:xfrm>
            <a:off x="3336150" y="1366375"/>
            <a:ext cx="23397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 with B"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cxnSp>
        <p:nvCxnSpPr>
          <p:cNvPr id="221" name="Shape 221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430900" y="4420200"/>
            <a:ext cx="713100" cy="7233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21567" y="4536339"/>
            <a:ext cx="331769" cy="51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4572000" y="-107575"/>
            <a:ext cx="4638300" cy="53790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pic>
        <p:nvPicPr>
          <p:cNvPr id="228" name="Shape 228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8462" y="1562450"/>
            <a:ext cx="1219074" cy="188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32350" y="1871150"/>
            <a:ext cx="36270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434950" y="2325325"/>
            <a:ext cx="3627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 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4572000" y="0"/>
            <a:ext cx="4638300" cy="51435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32350" y="2400250"/>
            <a:ext cx="36270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434950" y="2721449"/>
            <a:ext cx="3627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983250" y="1765816"/>
            <a:ext cx="530400" cy="5379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5061" y="1852195"/>
            <a:ext cx="246755" cy="38103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 idx="2"/>
          </p:nvPr>
        </p:nvSpPr>
        <p:spPr>
          <a:xfrm>
            <a:off x="4773300" y="1765825"/>
            <a:ext cx="4235700" cy="13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000"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 2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572000" y="0"/>
            <a:ext cx="4638300" cy="51435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32350" y="2400250"/>
            <a:ext cx="36270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1"/>
          </p:nvPr>
        </p:nvSpPr>
        <p:spPr>
          <a:xfrm>
            <a:off x="434950" y="2721449"/>
            <a:ext cx="3627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title" idx="2"/>
          </p:nvPr>
        </p:nvSpPr>
        <p:spPr>
          <a:xfrm>
            <a:off x="4773300" y="1765825"/>
            <a:ext cx="4235700" cy="13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000"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/ big point 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 descr="DSC_0043.JPG"/>
          <p:cNvPicPr preferRelativeResize="0"/>
          <p:nvPr/>
        </p:nvPicPr>
        <p:blipFill rotWithShape="1">
          <a:blip r:embed="rId2">
            <a:alphaModFix/>
          </a:blip>
          <a:srcRect t="7982" b="7990"/>
          <a:stretch/>
        </p:blipFill>
        <p:spPr>
          <a:xfrm>
            <a:off x="-207825" y="-116900"/>
            <a:ext cx="9559648" cy="537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7825" y="-174275"/>
            <a:ext cx="9559650" cy="54346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Shape 248"/>
          <p:cNvCxnSpPr/>
          <p:nvPr/>
        </p:nvCxnSpPr>
        <p:spPr>
          <a:xfrm>
            <a:off x="379585" y="596900"/>
            <a:ext cx="8360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title" idx="2"/>
          </p:nvPr>
        </p:nvSpPr>
        <p:spPr>
          <a:xfrm>
            <a:off x="311700" y="798306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title" idx="3"/>
          </p:nvPr>
        </p:nvSpPr>
        <p:spPr>
          <a:xfrm>
            <a:off x="343994" y="1770472"/>
            <a:ext cx="39255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boston tea part long.jpg"/>
          <p:cNvPicPr preferRelativeResize="0"/>
          <p:nvPr/>
        </p:nvPicPr>
        <p:blipFill rotWithShape="1">
          <a:blip r:embed="rId2">
            <a:alphaModFix/>
          </a:blip>
          <a:srcRect r="7817"/>
          <a:stretch/>
        </p:blipFill>
        <p:spPr>
          <a:xfrm>
            <a:off x="-78150" y="-87900"/>
            <a:ext cx="9300301" cy="523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150" y="-87900"/>
            <a:ext cx="9300299" cy="52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-78150" y="4433625"/>
            <a:ext cx="9300300" cy="702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033" y="4562477"/>
            <a:ext cx="1831082" cy="44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8330" y="4562473"/>
            <a:ext cx="1831082" cy="4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17525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 idx="2"/>
          </p:nvPr>
        </p:nvSpPr>
        <p:spPr>
          <a:xfrm>
            <a:off x="267788" y="22854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8430900" y="4420200"/>
            <a:ext cx="713100" cy="7233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4" name="Shape 254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21567" y="4536339"/>
            <a:ext cx="331769" cy="51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FFFFF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hank you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59" name="Shape 259" descr="DSC_0075.JPG"/>
          <p:cNvPicPr preferRelativeResize="0"/>
          <p:nvPr/>
        </p:nvPicPr>
        <p:blipFill rotWithShape="1">
          <a:blip r:embed="rId2">
            <a:alphaModFix/>
          </a:blip>
          <a:srcRect t="7982" b="7990"/>
          <a:stretch/>
        </p:blipFill>
        <p:spPr>
          <a:xfrm>
            <a:off x="-30675" y="0"/>
            <a:ext cx="9238698" cy="519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675" y="0"/>
            <a:ext cx="9238700" cy="519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345725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hape 32"/>
          <p:cNvCxnSpPr/>
          <p:nvPr/>
        </p:nvCxnSpPr>
        <p:spPr>
          <a:xfrm>
            <a:off x="379585" y="596900"/>
            <a:ext cx="8360399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 idx="2"/>
          </p:nvPr>
        </p:nvSpPr>
        <p:spPr>
          <a:xfrm>
            <a:off x="311700" y="798306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 idx="3"/>
          </p:nvPr>
        </p:nvSpPr>
        <p:spPr>
          <a:xfrm>
            <a:off x="343994" y="1770472"/>
            <a:ext cx="39255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introduc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379585" y="596900"/>
            <a:ext cx="8360399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28600" y="3768050"/>
            <a:ext cx="19994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53725" y="3774825"/>
            <a:ext cx="1304399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 txBox="1">
            <a:spLocks noGrp="1"/>
          </p:cNvSpPr>
          <p:nvPr>
            <p:ph type="title" idx="2"/>
          </p:nvPr>
        </p:nvSpPr>
        <p:spPr>
          <a:xfrm>
            <a:off x="228600" y="3163000"/>
            <a:ext cx="19248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3"/>
          </p:nvPr>
        </p:nvSpPr>
        <p:spPr>
          <a:xfrm>
            <a:off x="2471825" y="3768050"/>
            <a:ext cx="19994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2796950" y="3774825"/>
            <a:ext cx="1304399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" name="Shape 44"/>
          <p:cNvSpPr txBox="1">
            <a:spLocks noGrp="1"/>
          </p:cNvSpPr>
          <p:nvPr>
            <p:ph type="title" idx="4"/>
          </p:nvPr>
        </p:nvSpPr>
        <p:spPr>
          <a:xfrm>
            <a:off x="2471825" y="3163000"/>
            <a:ext cx="19248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5"/>
          </p:nvPr>
        </p:nvSpPr>
        <p:spPr>
          <a:xfrm>
            <a:off x="4789750" y="3768050"/>
            <a:ext cx="19994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114875" y="3774825"/>
            <a:ext cx="1304399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 idx="6"/>
          </p:nvPr>
        </p:nvSpPr>
        <p:spPr>
          <a:xfrm>
            <a:off x="4789750" y="3163000"/>
            <a:ext cx="19248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7"/>
          </p:nvPr>
        </p:nvSpPr>
        <p:spPr>
          <a:xfrm>
            <a:off x="6907750" y="3768050"/>
            <a:ext cx="19994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None/>
              <a:defRPr/>
            </a:lvl4pPr>
            <a:lvl5pPr lvl="4" algn="ctr" rtl="0">
              <a:spcBef>
                <a:spcPts val="0"/>
              </a:spcBef>
              <a:buNone/>
              <a:defRPr/>
            </a:lvl5pPr>
            <a:lvl6pPr lvl="5" algn="ctr" rtl="0">
              <a:spcBef>
                <a:spcPts val="0"/>
              </a:spcBef>
              <a:buNone/>
              <a:defRPr/>
            </a:lvl6pPr>
            <a:lvl7pPr lvl="6" algn="ctr" rtl="0">
              <a:spcBef>
                <a:spcPts val="0"/>
              </a:spcBef>
              <a:buNone/>
              <a:defRPr/>
            </a:lvl7pPr>
            <a:lvl8pPr lvl="7" algn="ctr" rtl="0">
              <a:spcBef>
                <a:spcPts val="0"/>
              </a:spcBef>
              <a:buNone/>
              <a:defRPr/>
            </a:lvl8pPr>
            <a:lvl9pPr lvl="8" algn="ctr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7232875" y="3774825"/>
            <a:ext cx="1304399" cy="0"/>
          </a:xfrm>
          <a:prstGeom prst="straightConnector1">
            <a:avLst/>
          </a:prstGeom>
          <a:noFill/>
          <a:ln w="19050" cap="flat" cmpd="sng">
            <a:solidFill>
              <a:srgbClr val="FF454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" name="Shape 50"/>
          <p:cNvSpPr txBox="1">
            <a:spLocks noGrp="1"/>
          </p:cNvSpPr>
          <p:nvPr>
            <p:ph type="title" idx="8"/>
          </p:nvPr>
        </p:nvSpPr>
        <p:spPr>
          <a:xfrm>
            <a:off x="6907750" y="3163000"/>
            <a:ext cx="19248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379585" y="596900"/>
            <a:ext cx="8360399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/ big 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t="13530" b="-13529"/>
          <a:stretch/>
        </p:blipFill>
        <p:spPr>
          <a:xfrm>
            <a:off x="-114298" y="-57150"/>
            <a:ext cx="9334649" cy="62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025" y="-161924"/>
            <a:ext cx="9603425" cy="5492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/>
          <p:nvPr/>
        </p:nvCxnSpPr>
        <p:spPr>
          <a:xfrm rot="10800000" flipH="1">
            <a:off x="379585" y="590600"/>
            <a:ext cx="5049600" cy="6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 idx="2"/>
          </p:nvPr>
        </p:nvSpPr>
        <p:spPr>
          <a:xfrm>
            <a:off x="311700" y="798306"/>
            <a:ext cx="4380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247850" y="1381075"/>
            <a:ext cx="2628899" cy="4640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6136350" y="1381075"/>
            <a:ext cx="2632499" cy="4640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55725" y="1381075"/>
            <a:ext cx="2628899" cy="4640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79585" y="596900"/>
            <a:ext cx="8360399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" name="Shape 84"/>
          <p:cNvSpPr txBox="1">
            <a:spLocks noGrp="1"/>
          </p:cNvSpPr>
          <p:nvPr>
            <p:ph type="title" idx="2"/>
          </p:nvPr>
        </p:nvSpPr>
        <p:spPr>
          <a:xfrm>
            <a:off x="432350" y="1366375"/>
            <a:ext cx="23397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 idx="3"/>
          </p:nvPr>
        </p:nvSpPr>
        <p:spPr>
          <a:xfrm>
            <a:off x="6254225" y="1366375"/>
            <a:ext cx="23397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 idx="4"/>
          </p:nvPr>
        </p:nvSpPr>
        <p:spPr>
          <a:xfrm>
            <a:off x="432350" y="2169050"/>
            <a:ext cx="23397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 idx="5"/>
          </p:nvPr>
        </p:nvSpPr>
        <p:spPr>
          <a:xfrm>
            <a:off x="3336150" y="2169050"/>
            <a:ext cx="23397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 idx="6"/>
          </p:nvPr>
        </p:nvSpPr>
        <p:spPr>
          <a:xfrm>
            <a:off x="6254225" y="2169050"/>
            <a:ext cx="23397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91F2F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434024" y="2364602"/>
            <a:ext cx="23831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7"/>
          </p:nvPr>
        </p:nvSpPr>
        <p:spPr>
          <a:xfrm>
            <a:off x="3344124" y="2362027"/>
            <a:ext cx="23831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8"/>
          </p:nvPr>
        </p:nvSpPr>
        <p:spPr>
          <a:xfrm>
            <a:off x="6277525" y="2362027"/>
            <a:ext cx="2383199" cy="7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i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 idx="9"/>
          </p:nvPr>
        </p:nvSpPr>
        <p:spPr>
          <a:xfrm>
            <a:off x="3336150" y="1366375"/>
            <a:ext cx="23397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 with B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379585" y="596900"/>
            <a:ext cx="8360399" cy="0"/>
          </a:xfrm>
          <a:prstGeom prst="straightConnector1">
            <a:avLst/>
          </a:prstGeom>
          <a:noFill/>
          <a:ln w="28575" cap="flat" cmpd="sng">
            <a:solidFill>
              <a:srgbClr val="091F2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30900" y="4420200"/>
            <a:ext cx="713100" cy="723299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COB_B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21567" y="4536339"/>
            <a:ext cx="331769" cy="51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71300" y="98025"/>
            <a:ext cx="8965500" cy="416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to the Conversation!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Thursday, </a:t>
            </a: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December 14, </a:t>
            </a: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Curtis Hall</a:t>
            </a:r>
            <a:endParaRPr lang="en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Meeting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regarding</a:t>
            </a:r>
            <a:endParaRPr lang="en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79 Call Street, Jamaica Plain</a:t>
            </a:r>
            <a:endParaRPr lang="en" sz="3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0" y="345725"/>
            <a:ext cx="9188700" cy="3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THANK YOU for Attending!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To Comment On-Line, </a:t>
            </a:r>
            <a:r>
              <a:rPr lang="en" sz="1800" dirty="0"/>
              <a:t>please visit our website at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/>
          </a:p>
          <a:p>
            <a:pPr lvl="0" algn="ctr"/>
            <a:r>
              <a:rPr lang="en-US" sz="2400" dirty="0" smtClean="0">
                <a:solidFill>
                  <a:schemeClr val="lt1"/>
                </a:solidFill>
              </a:rPr>
              <a:t>buildinghousing.boston.gov</a:t>
            </a:r>
            <a:br>
              <a:rPr lang="en-US" sz="2400" dirty="0" smtClean="0">
                <a:solidFill>
                  <a:schemeClr val="lt1"/>
                </a:solidFill>
              </a:rPr>
            </a:br>
            <a:endParaRPr sz="2400" dirty="0" smtClean="0">
              <a:solidFill>
                <a:schemeClr val="lt1"/>
              </a:solidFill>
            </a:endParaRPr>
          </a:p>
          <a:p>
            <a:pPr lvl="0" algn="ctr"/>
            <a:r>
              <a:rPr lang="en" sz="1800" dirty="0">
                <a:solidFill>
                  <a:schemeClr val="lt1"/>
                </a:solidFill>
              </a:rPr>
              <a:t>The 79 Call Street project page is</a:t>
            </a:r>
            <a:br>
              <a:rPr lang="en" sz="1800" dirty="0">
                <a:solidFill>
                  <a:schemeClr val="lt1"/>
                </a:solidFill>
              </a:rPr>
            </a:br>
            <a:endParaRPr sz="1200" dirty="0" smtClean="0"/>
          </a:p>
          <a:p>
            <a:pPr lvl="0" algn="ctr"/>
            <a:r>
              <a:rPr lang="en-US" sz="1800" dirty="0">
                <a:solidFill>
                  <a:schemeClr val="lt1"/>
                </a:solidFill>
              </a:rPr>
              <a:t>https://buildinghousing.boston.gov/project/79-call-street-jp-f8b74</a:t>
            </a:r>
            <a:r>
              <a:rPr lang="en" sz="1800" dirty="0">
                <a:solidFill>
                  <a:schemeClr val="lt1"/>
                </a:solidFill>
              </a:rPr>
              <a:t/>
            </a:r>
            <a:br>
              <a:rPr lang="en" sz="1800" dirty="0">
                <a:solidFill>
                  <a:schemeClr val="lt1"/>
                </a:solidFill>
              </a:rPr>
            </a:br>
            <a:endParaRPr sz="1200" dirty="0" smtClean="0"/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71300" y="187150"/>
            <a:ext cx="9028200" cy="4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u="sng" dirty="0">
                <a:solidFill>
                  <a:schemeClr val="lt1"/>
                </a:solidFill>
              </a:rPr>
              <a:t>AGENDA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 u="sng" dirty="0">
              <a:solidFill>
                <a:schemeClr val="lt1"/>
              </a:solidFill>
            </a:endParaRP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 b="1" dirty="0">
                <a:solidFill>
                  <a:schemeClr val="lt1"/>
                </a:solidFill>
              </a:rPr>
              <a:t>Welcome &amp; Introductions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 b="1" dirty="0">
                <a:solidFill>
                  <a:schemeClr val="lt1"/>
                </a:solidFill>
              </a:rPr>
              <a:t>Property Information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 b="1" dirty="0" smtClean="0">
                <a:solidFill>
                  <a:schemeClr val="lt1"/>
                </a:solidFill>
              </a:rPr>
              <a:t>Discussion of the Development Guidelines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 b="1" dirty="0" smtClean="0">
                <a:solidFill>
                  <a:schemeClr val="lt1"/>
                </a:solidFill>
              </a:rPr>
              <a:t>Next </a:t>
            </a:r>
            <a:r>
              <a:rPr lang="en" sz="3000" b="1" dirty="0">
                <a:solidFill>
                  <a:schemeClr val="lt1"/>
                </a:solidFill>
              </a:rPr>
              <a:t>Steps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 b="1" dirty="0">
                <a:solidFill>
                  <a:schemeClr val="lt1"/>
                </a:solidFill>
              </a:rPr>
              <a:t>Adjourn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4496150" cy="4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MAP of 79 Call Street, Jamaica Plain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838199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4882500" cy="4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PHOTO of </a:t>
            </a:r>
            <a:r>
              <a:rPr lang="en" dirty="0" smtClean="0"/>
              <a:t>79 Call Street, Jamaica Plain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8382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PROPERTY INFORMATION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title" idx="2"/>
          </p:nvPr>
        </p:nvSpPr>
        <p:spPr>
          <a:xfrm>
            <a:off x="381000" y="695100"/>
            <a:ext cx="8382000" cy="44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u="sng" dirty="0" smtClean="0">
                <a:latin typeface="Arial"/>
                <a:ea typeface="Arial"/>
                <a:cs typeface="Arial"/>
                <a:sym typeface="Arial"/>
              </a:rPr>
              <a:t>Address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400" u="sng" dirty="0" smtClean="0">
                <a:latin typeface="Arial"/>
                <a:ea typeface="Arial"/>
                <a:cs typeface="Arial"/>
                <a:sym typeface="Arial"/>
              </a:rPr>
              <a:t>Ward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400" u="sng" dirty="0" smtClean="0">
                <a:latin typeface="Arial"/>
                <a:ea typeface="Arial"/>
                <a:cs typeface="Arial"/>
                <a:sym typeface="Arial"/>
              </a:rPr>
              <a:t>Parcel </a:t>
            </a:r>
            <a:r>
              <a:rPr lang="en" sz="2400" u="sng" dirty="0"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400" u="sng" dirty="0" smtClean="0">
                <a:latin typeface="Arial"/>
                <a:ea typeface="Arial"/>
                <a:cs typeface="Arial"/>
                <a:sym typeface="Arial"/>
              </a:rPr>
              <a:t>Lot </a:t>
            </a:r>
            <a:r>
              <a:rPr lang="en" sz="2400" u="sng" dirty="0">
                <a:latin typeface="Arial"/>
                <a:ea typeface="Arial"/>
                <a:cs typeface="Arial"/>
                <a:sym typeface="Arial"/>
              </a:rPr>
              <a:t>Size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79 Call Street, 	   11	03041000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1,380 </a:t>
            </a: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square feet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Jamaica Plain</a:t>
            </a:r>
            <a:br>
              <a:rPr lang="en-US" sz="24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The parcel has been in the City of Boston’s real estate inventory for 42 years.  Acquired through property tax foreclosure on 7/28/1975.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200" u="sng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											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			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PROPERTY INFORMATION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title" idx="2"/>
          </p:nvPr>
        </p:nvSpPr>
        <p:spPr>
          <a:xfrm>
            <a:off x="401050" y="712975"/>
            <a:ext cx="8332800" cy="44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Zoning</a:t>
            </a:r>
            <a:endParaRPr lang="en" sz="2400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200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:		</a:t>
            </a: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Jamaica Plain </a:t>
            </a: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Neighborhood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Sub-District :	</a:t>
            </a: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3F-5000</a:t>
            </a:r>
            <a:endParaRPr lang="en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lvl="0" indent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(Residential Use: Maximum of three units per 	parcel.  Minimum 5,000 square foot lot size.)</a:t>
            </a: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Overlay :		</a:t>
            </a: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None</a:t>
            </a:r>
            <a:b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Layers :	Parks Design Review					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(Construction projects need to be reviewed by 			Boston Parks &amp; Recreation.)</a:t>
            </a:r>
            <a:endParaRPr lang="en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124775" y="1564525"/>
            <a:ext cx="4367100" cy="7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79 Call Street, Jamaica Plain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subTitle" idx="1"/>
          </p:nvPr>
        </p:nvSpPr>
        <p:spPr>
          <a:xfrm>
            <a:off x="494825" y="2868975"/>
            <a:ext cx="36270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0">
                <a:latin typeface="Arial"/>
                <a:ea typeface="Arial"/>
                <a:cs typeface="Arial"/>
                <a:sym typeface="Arial"/>
              </a:rPr>
              <a:t>DISCUSSION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title" idx="2"/>
          </p:nvPr>
        </p:nvSpPr>
        <p:spPr>
          <a:xfrm>
            <a:off x="-115850" y="704075"/>
            <a:ext cx="9331200" cy="443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DND will use the feedback from this meeting, as well as comments submitted </a:t>
            </a:r>
            <a:r>
              <a:rPr lang="en" sz="1800" dirty="0" smtClean="0">
                <a:solidFill>
                  <a:schemeClr val="lt1"/>
                </a:solidFill>
              </a:rPr>
              <a:t>until January 2</a:t>
            </a:r>
            <a:r>
              <a:rPr lang="en" sz="1800" baseline="30000" dirty="0" smtClean="0">
                <a:solidFill>
                  <a:schemeClr val="lt1"/>
                </a:solidFill>
              </a:rPr>
              <a:t>nd</a:t>
            </a:r>
            <a:r>
              <a:rPr lang="en" sz="1800" dirty="0" smtClean="0">
                <a:solidFill>
                  <a:schemeClr val="lt1"/>
                </a:solidFill>
              </a:rPr>
              <a:t>, 2018, </a:t>
            </a:r>
            <a:r>
              <a:rPr lang="en" sz="1800" dirty="0">
                <a:solidFill>
                  <a:schemeClr val="lt1"/>
                </a:solidFill>
              </a:rPr>
              <a:t>to draft the development guidelines to be used in the Request For Proposals (RFP).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To Comment On-Line, please visit our website at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lvl="0" algn="ctr"/>
            <a:r>
              <a:rPr lang="en-US" sz="2400" dirty="0" smtClean="0">
                <a:solidFill>
                  <a:schemeClr val="lt1"/>
                </a:solidFill>
              </a:rPr>
              <a:t>buildinghousing.boston.gov</a:t>
            </a:r>
            <a:br>
              <a:rPr lang="en-US" sz="2400" dirty="0" smtClean="0">
                <a:solidFill>
                  <a:schemeClr val="lt1"/>
                </a:solidFill>
              </a:rPr>
            </a:br>
            <a:endParaRPr sz="2400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The </a:t>
            </a:r>
            <a:r>
              <a:rPr lang="en" sz="1800" dirty="0" smtClean="0">
                <a:solidFill>
                  <a:schemeClr val="lt1"/>
                </a:solidFill>
              </a:rPr>
              <a:t>79 Call Street </a:t>
            </a:r>
            <a:r>
              <a:rPr lang="en" sz="1800" dirty="0">
                <a:solidFill>
                  <a:schemeClr val="lt1"/>
                </a:solidFill>
              </a:rPr>
              <a:t>project page is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chemeClr val="lt1"/>
              </a:solidFill>
            </a:endParaRPr>
          </a:p>
          <a:p>
            <a:pPr lvl="0" algn="ctr"/>
            <a:r>
              <a:rPr lang="en-US" sz="1800" dirty="0">
                <a:solidFill>
                  <a:schemeClr val="lt1"/>
                </a:solidFill>
              </a:rPr>
              <a:t>https://buildinghousing.boston.gov/project/79-call-street-jp-f8b74</a:t>
            </a:r>
            <a:endParaRPr lang="en"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04450" y="157225"/>
            <a:ext cx="3641100" cy="4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CONTACT INFORMATION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title" idx="2"/>
          </p:nvPr>
        </p:nvSpPr>
        <p:spPr>
          <a:xfrm>
            <a:off x="432350" y="1366375"/>
            <a:ext cx="2544300" cy="48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Christopher Rooney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title" idx="3"/>
          </p:nvPr>
        </p:nvSpPr>
        <p:spPr>
          <a:xfrm>
            <a:off x="6254225" y="1366375"/>
            <a:ext cx="2339700" cy="48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Donald Wright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ubTitle" idx="7"/>
          </p:nvPr>
        </p:nvSpPr>
        <p:spPr>
          <a:xfrm>
            <a:off x="3276600" y="2114550"/>
            <a:ext cx="29718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0" dirty="0" smtClean="0">
                <a:latin typeface="Arial"/>
                <a:ea typeface="Arial"/>
                <a:cs typeface="Arial"/>
                <a:sym typeface="Arial"/>
              </a:rPr>
              <a:t>Assistant Director</a:t>
            </a:r>
          </a:p>
          <a:p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Real Estate </a:t>
            </a:r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Management</a:t>
            </a:r>
          </a:p>
          <a:p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&amp; Sales</a:t>
            </a:r>
          </a:p>
          <a:p>
            <a:pPr lvl="0" rtl="0">
              <a:spcBef>
                <a:spcPts val="0"/>
              </a:spcBef>
              <a:buNone/>
            </a:pPr>
            <a:endParaRPr sz="600" b="1" i="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Phone: 617-635-0498</a:t>
            </a:r>
          </a:p>
          <a:p>
            <a:pPr lvl="0" rtl="0">
              <a:spcBef>
                <a:spcPts val="0"/>
              </a:spcBef>
              <a:buNone/>
            </a:pPr>
            <a:endParaRPr sz="600" b="1" i="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Email: william.epperson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   @boston.gov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subTitle" idx="8"/>
          </p:nvPr>
        </p:nvSpPr>
        <p:spPr>
          <a:xfrm>
            <a:off x="6146307" y="2114550"/>
            <a:ext cx="2971800" cy="12371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0" dirty="0">
                <a:latin typeface="Arial"/>
                <a:ea typeface="Arial"/>
                <a:cs typeface="Arial"/>
                <a:sym typeface="Arial"/>
              </a:rPr>
              <a:t>Deputy </a:t>
            </a:r>
            <a:r>
              <a:rPr lang="en" sz="1800" b="1" i="0" dirty="0" smtClean="0">
                <a:latin typeface="Arial"/>
                <a:ea typeface="Arial"/>
                <a:cs typeface="Arial"/>
                <a:sym typeface="Arial"/>
              </a:rPr>
              <a:t>Director</a:t>
            </a:r>
          </a:p>
          <a:p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Real Estate </a:t>
            </a:r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Management</a:t>
            </a:r>
          </a:p>
          <a:p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Sales</a:t>
            </a:r>
          </a:p>
          <a:p>
            <a:pPr lvl="0" rtl="0">
              <a:spcBef>
                <a:spcPts val="0"/>
              </a:spcBef>
              <a:buNone/>
            </a:pPr>
            <a:endParaRPr sz="600" b="1" i="0" dirty="0" smtClean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Phone</a:t>
            </a: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: 617-635-0398</a:t>
            </a:r>
          </a:p>
          <a:p>
            <a:pPr lvl="0" rtl="0">
              <a:spcBef>
                <a:spcPts val="0"/>
              </a:spcBef>
              <a:buNone/>
            </a:pPr>
            <a:endParaRPr sz="600" b="1" i="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Email: donald.wright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   @boston.gov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title" idx="9"/>
          </p:nvPr>
        </p:nvSpPr>
        <p:spPr>
          <a:xfrm>
            <a:off x="3336150" y="1366375"/>
            <a:ext cx="2339700" cy="48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William Epperson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ubTitle" idx="1"/>
          </p:nvPr>
        </p:nvSpPr>
        <p:spPr>
          <a:xfrm>
            <a:off x="304800" y="2114550"/>
            <a:ext cx="2972150" cy="13667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0" dirty="0" smtClean="0">
                <a:latin typeface="Arial"/>
                <a:ea typeface="Arial"/>
                <a:cs typeface="Arial"/>
                <a:sym typeface="Arial"/>
              </a:rPr>
              <a:t>Development Officer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Real Estate Management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0" dirty="0" smtClean="0">
                <a:latin typeface="Arial"/>
                <a:ea typeface="Arial"/>
                <a:cs typeface="Arial"/>
                <a:sym typeface="Arial"/>
              </a:rPr>
              <a:t> &amp; Sales</a:t>
            </a:r>
            <a:endParaRPr lang="en" b="1" i="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600" b="1" i="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Phone: 617-635-0493</a:t>
            </a:r>
          </a:p>
          <a:p>
            <a:pPr lvl="0" rtl="0">
              <a:spcBef>
                <a:spcPts val="0"/>
              </a:spcBef>
              <a:buNone/>
            </a:pPr>
            <a:endParaRPr sz="600" b="1" i="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Email: christopher.m.rooney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b="1" i="0" dirty="0">
                <a:latin typeface="Arial"/>
                <a:ea typeface="Arial"/>
                <a:cs typeface="Arial"/>
                <a:sym typeface="Arial"/>
              </a:rPr>
              <a:t>   @boston.gov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ty of Boston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y of Boston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189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</vt:lpstr>
      <vt:lpstr>Lora</vt:lpstr>
      <vt:lpstr>Proxima Nova</vt:lpstr>
      <vt:lpstr>City of Boston</vt:lpstr>
      <vt:lpstr>City of Boston</vt:lpstr>
      <vt:lpstr>Welcome to the Conversation!  Thursday, December 14, 2017 Curtis Hall  Community Meeting regarding 79 Call Street, Jamaica Plain</vt:lpstr>
      <vt:lpstr>PowerPoint Presentation</vt:lpstr>
      <vt:lpstr>MAP of 79 Call Street, Jamaica Plain</vt:lpstr>
      <vt:lpstr>PHOTO of 79 Call Street, Jamaica Plain</vt:lpstr>
      <vt:lpstr>PROPERTY INFORMATION</vt:lpstr>
      <vt:lpstr>PROPERTY INFORMATION</vt:lpstr>
      <vt:lpstr>79 Call Street, Jamaica Plain</vt:lpstr>
      <vt:lpstr>NEXT STEPS</vt:lpstr>
      <vt:lpstr>CONTACT INFORMATION</vt:lpstr>
      <vt:lpstr>THANK YOU for Attending!  To Comment On-Line, please visit our website at  buildinghousing.boston.gov  The 79 Call Street project page is  https://buildinghousing.boston.gov/project/79-call-street-jp-f8b74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Conversation!  Thursday, January 26, 2017 The Great Hall in Codman Square  Community Meeting Regarding 661-663 Washington Street and 6 Euclid Street Dorchester</dc:title>
  <dc:creator>Rooney, Christopher</dc:creator>
  <cp:lastModifiedBy>Rooney, Christopher</cp:lastModifiedBy>
  <cp:revision>14</cp:revision>
  <cp:lastPrinted>2017-12-13T18:14:58Z</cp:lastPrinted>
  <dcterms:modified xsi:type="dcterms:W3CDTF">2017-12-15T15:58:48Z</dcterms:modified>
</cp:coreProperties>
</file>